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omments/modernComment_121_0.xml" ContentType="application/vnd.ms-powerpoint.comments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comments/modernComment_1C0_54843E36.xml" ContentType="application/vnd.ms-powerpoint.comments+xml"/>
  <Override PartName="/ppt/notesSlides/notesSlide8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8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149"/>
  </p:notesMasterIdLst>
  <p:sldIdLst>
    <p:sldId id="257" r:id="rId2"/>
    <p:sldId id="260" r:id="rId3"/>
    <p:sldId id="489" r:id="rId4"/>
    <p:sldId id="258" r:id="rId5"/>
    <p:sldId id="491" r:id="rId6"/>
    <p:sldId id="486" r:id="rId7"/>
    <p:sldId id="481" r:id="rId8"/>
    <p:sldId id="492" r:id="rId9"/>
    <p:sldId id="565" r:id="rId10"/>
    <p:sldId id="567" r:id="rId11"/>
    <p:sldId id="493" r:id="rId12"/>
    <p:sldId id="262" r:id="rId13"/>
    <p:sldId id="343" r:id="rId14"/>
    <p:sldId id="494" r:id="rId15"/>
    <p:sldId id="263" r:id="rId16"/>
    <p:sldId id="497" r:id="rId17"/>
    <p:sldId id="266" r:id="rId18"/>
    <p:sldId id="268" r:id="rId19"/>
    <p:sldId id="562" r:id="rId20"/>
    <p:sldId id="499" r:id="rId21"/>
    <p:sldId id="500" r:id="rId22"/>
    <p:sldId id="563" r:id="rId23"/>
    <p:sldId id="467" r:id="rId24"/>
    <p:sldId id="574" r:id="rId25"/>
    <p:sldId id="269" r:id="rId26"/>
    <p:sldId id="501" r:id="rId27"/>
    <p:sldId id="509" r:id="rId28"/>
    <p:sldId id="275" r:id="rId29"/>
    <p:sldId id="566" r:id="rId30"/>
    <p:sldId id="510" r:id="rId31"/>
    <p:sldId id="504" r:id="rId32"/>
    <p:sldId id="568" r:id="rId33"/>
    <p:sldId id="511" r:id="rId34"/>
    <p:sldId id="335" r:id="rId35"/>
    <p:sldId id="337" r:id="rId36"/>
    <p:sldId id="338" r:id="rId37"/>
    <p:sldId id="336" r:id="rId38"/>
    <p:sldId id="339" r:id="rId39"/>
    <p:sldId id="512" r:id="rId40"/>
    <p:sldId id="334" r:id="rId41"/>
    <p:sldId id="329" r:id="rId42"/>
    <p:sldId id="330" r:id="rId43"/>
    <p:sldId id="331" r:id="rId44"/>
    <p:sldId id="332" r:id="rId45"/>
    <p:sldId id="333" r:id="rId46"/>
    <p:sldId id="569" r:id="rId47"/>
    <p:sldId id="513" r:id="rId48"/>
    <p:sldId id="342" r:id="rId49"/>
    <p:sldId id="347" r:id="rId50"/>
    <p:sldId id="514" r:id="rId51"/>
    <p:sldId id="515" r:id="rId52"/>
    <p:sldId id="348" r:id="rId53"/>
    <p:sldId id="349" r:id="rId54"/>
    <p:sldId id="340" r:id="rId55"/>
    <p:sldId id="570" r:id="rId56"/>
    <p:sldId id="516" r:id="rId57"/>
    <p:sldId id="518" r:id="rId58"/>
    <p:sldId id="484" r:id="rId59"/>
    <p:sldId id="468" r:id="rId60"/>
    <p:sldId id="519" r:id="rId61"/>
    <p:sldId id="520" r:id="rId62"/>
    <p:sldId id="521" r:id="rId63"/>
    <p:sldId id="522" r:id="rId64"/>
    <p:sldId id="523" r:id="rId65"/>
    <p:sldId id="524" r:id="rId66"/>
    <p:sldId id="394" r:id="rId67"/>
    <p:sldId id="526" r:id="rId68"/>
    <p:sldId id="525" r:id="rId69"/>
    <p:sldId id="527" r:id="rId70"/>
    <p:sldId id="528" r:id="rId71"/>
    <p:sldId id="529" r:id="rId72"/>
    <p:sldId id="530" r:id="rId73"/>
    <p:sldId id="531" r:id="rId74"/>
    <p:sldId id="532" r:id="rId75"/>
    <p:sldId id="533" r:id="rId76"/>
    <p:sldId id="534" r:id="rId77"/>
    <p:sldId id="535" r:id="rId78"/>
    <p:sldId id="536" r:id="rId79"/>
    <p:sldId id="537" r:id="rId80"/>
    <p:sldId id="538" r:id="rId81"/>
    <p:sldId id="540" r:id="rId82"/>
    <p:sldId id="541" r:id="rId83"/>
    <p:sldId id="542" r:id="rId84"/>
    <p:sldId id="543" r:id="rId85"/>
    <p:sldId id="544" r:id="rId86"/>
    <p:sldId id="545" r:id="rId87"/>
    <p:sldId id="546" r:id="rId88"/>
    <p:sldId id="547" r:id="rId89"/>
    <p:sldId id="548" r:id="rId90"/>
    <p:sldId id="549" r:id="rId91"/>
    <p:sldId id="550" r:id="rId92"/>
    <p:sldId id="552" r:id="rId93"/>
    <p:sldId id="553" r:id="rId94"/>
    <p:sldId id="559" r:id="rId95"/>
    <p:sldId id="571" r:id="rId96"/>
    <p:sldId id="554" r:id="rId97"/>
    <p:sldId id="555" r:id="rId98"/>
    <p:sldId id="577" r:id="rId99"/>
    <p:sldId id="450" r:id="rId100"/>
    <p:sldId id="451" r:id="rId101"/>
    <p:sldId id="452" r:id="rId102"/>
    <p:sldId id="454" r:id="rId103"/>
    <p:sldId id="455" r:id="rId104"/>
    <p:sldId id="456" r:id="rId105"/>
    <p:sldId id="457" r:id="rId106"/>
    <p:sldId id="458" r:id="rId107"/>
    <p:sldId id="288" r:id="rId108"/>
    <p:sldId id="289" r:id="rId109"/>
    <p:sldId id="290" r:id="rId110"/>
    <p:sldId id="291" r:id="rId111"/>
    <p:sldId id="579" r:id="rId112"/>
    <p:sldId id="580" r:id="rId113"/>
    <p:sldId id="293" r:id="rId114"/>
    <p:sldId id="294" r:id="rId115"/>
    <p:sldId id="459" r:id="rId116"/>
    <p:sldId id="306" r:id="rId117"/>
    <p:sldId id="460" r:id="rId118"/>
    <p:sldId id="462" r:id="rId119"/>
    <p:sldId id="485" r:id="rId120"/>
    <p:sldId id="299" r:id="rId121"/>
    <p:sldId id="300" r:id="rId122"/>
    <p:sldId id="301" r:id="rId123"/>
    <p:sldId id="560" r:id="rId124"/>
    <p:sldId id="556" r:id="rId125"/>
    <p:sldId id="316" r:id="rId126"/>
    <p:sldId id="317" r:id="rId127"/>
    <p:sldId id="572" r:id="rId128"/>
    <p:sldId id="557" r:id="rId129"/>
    <p:sldId id="319" r:id="rId130"/>
    <p:sldId id="320" r:id="rId131"/>
    <p:sldId id="302" r:id="rId132"/>
    <p:sldId id="440" r:id="rId133"/>
    <p:sldId id="441" r:id="rId134"/>
    <p:sldId id="442" r:id="rId135"/>
    <p:sldId id="443" r:id="rId136"/>
    <p:sldId id="444" r:id="rId137"/>
    <p:sldId id="447" r:id="rId138"/>
    <p:sldId id="445" r:id="rId139"/>
    <p:sldId id="446" r:id="rId140"/>
    <p:sldId id="448" r:id="rId141"/>
    <p:sldId id="561" r:id="rId142"/>
    <p:sldId id="573" r:id="rId143"/>
    <p:sldId id="558" r:id="rId144"/>
    <p:sldId id="463" r:id="rId145"/>
    <p:sldId id="576" r:id="rId146"/>
    <p:sldId id="438" r:id="rId147"/>
    <p:sldId id="464" r:id="rId1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1DDF8C-1F6C-D3B8-9A71-8D4AA527FCC5}" name="Emilio Lehoucq" initials="" userId="S::elm8295@ads.northwestern.edu::fb1e86bc-2dff-49e3-9a0f-9c63245e88a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00"/>
    <a:srgbClr val="0098BE"/>
    <a:srgbClr val="F2A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674"/>
    <p:restoredTop sz="79110"/>
  </p:normalViewPr>
  <p:slideViewPr>
    <p:cSldViewPr snapToGrid="0">
      <p:cViewPr varScale="1">
        <p:scale>
          <a:sx n="69" d="100"/>
          <a:sy n="69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microsoft.com/office/2018/10/relationships/authors" Target="author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omments/modernComment_12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484476-3F8B-1449-86BC-43EDD2AB854E}" authorId="{DD1DDF8C-1F6C-D3B8-9A71-8D4AA527FCC5}" status="resolved" created="2024-05-16T21:15:46.683">
    <pc:sldMkLst xmlns:pc="http://schemas.microsoft.com/office/powerpoint/2013/main/command">
      <pc:docMk/>
      <pc:sldMk cId="0" sldId="289"/>
    </pc:sldMkLst>
    <p188:txBody>
      <a:bodyPr/>
      <a:lstStyle/>
      <a:p>
        <a:r>
          <a:rPr lang="en-US"/>
          <a:t>Should we define?</a:t>
        </a:r>
      </a:p>
    </p188:txBody>
  </p188:cm>
</p188:cmLst>
</file>

<file path=ppt/comments/modernComment_1C0_54843E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7D6BD5-3F7B-134F-B37F-C0DC5FF552FE}" authorId="{DD1DDF8C-1F6C-D3B8-9A71-8D4AA527FCC5}" status="resolved" created="2024-05-21T17:53:21.376">
    <pc:sldMkLst xmlns:pc="http://schemas.microsoft.com/office/powerpoint/2013/main/command">
      <pc:docMk/>
      <pc:sldMk cId="1417952822" sldId="448"/>
    </pc:sldMkLst>
    <p188:txBody>
      <a:bodyPr/>
      <a:lstStyle/>
      <a:p>
        <a:r>
          <a:rPr lang="en-US"/>
          <a:t>Maybe give full example like in the previous slides?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1484F-DFF9-4B82-86C4-39FE94E814F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FD0F2B8-0E45-4CA6-AEC2-3F5F321B5E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Instructors:</a:t>
          </a:r>
        </a:p>
      </dgm:t>
    </dgm:pt>
    <dgm:pt modelId="{BD2537A2-C5AA-445B-984C-E96E359A4AEC}" type="parTrans" cxnId="{1F80D770-02A6-4271-A2C3-C57105218D50}">
      <dgm:prSet/>
      <dgm:spPr/>
      <dgm:t>
        <a:bodyPr/>
        <a:lstStyle/>
        <a:p>
          <a:endParaRPr lang="en-US"/>
        </a:p>
      </dgm:t>
    </dgm:pt>
    <dgm:pt modelId="{A8511985-0E7F-4574-9D81-CB498D345EBF}" type="sibTrans" cxnId="{1F80D770-02A6-4271-A2C3-C57105218D50}">
      <dgm:prSet/>
      <dgm:spPr/>
      <dgm:t>
        <a:bodyPr/>
        <a:lstStyle/>
        <a:p>
          <a:endParaRPr lang="en-US"/>
        </a:p>
      </dgm:t>
    </dgm:pt>
    <dgm:pt modelId="{77F6761D-AB66-4716-B344-32E7C7A5B9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/>
            <a:t>Ritika Giri</a:t>
          </a:r>
        </a:p>
        <a:p>
          <a:pPr>
            <a:lnSpc>
              <a:spcPct val="100000"/>
            </a:lnSpc>
          </a:pPr>
          <a:r>
            <a:rPr lang="en-US" sz="2800" b="1" dirty="0"/>
            <a:t>Jillian Whitton</a:t>
          </a:r>
        </a:p>
      </dgm:t>
    </dgm:pt>
    <dgm:pt modelId="{7BA35CC8-CB2C-4328-A198-14C453B8F97D}" type="parTrans" cxnId="{375A5F65-EFBF-48E6-BD46-DCBF44ECB246}">
      <dgm:prSet/>
      <dgm:spPr/>
      <dgm:t>
        <a:bodyPr/>
        <a:lstStyle/>
        <a:p>
          <a:endParaRPr lang="en-US"/>
        </a:p>
      </dgm:t>
    </dgm:pt>
    <dgm:pt modelId="{FB0E416D-3575-4B01-977D-64DBAF29C75A}" type="sibTrans" cxnId="{375A5F65-EFBF-48E6-BD46-DCBF44ECB246}">
      <dgm:prSet/>
      <dgm:spPr/>
      <dgm:t>
        <a:bodyPr/>
        <a:lstStyle/>
        <a:p>
          <a:endParaRPr lang="en-US"/>
        </a:p>
      </dgm:t>
    </dgm:pt>
    <dgm:pt modelId="{1BA2CDAC-797E-4E27-AD78-206C0512F335}" type="pres">
      <dgm:prSet presAssocID="{B2E1484F-DFF9-4B82-86C4-39FE94E814FB}" presName="root" presStyleCnt="0">
        <dgm:presLayoutVars>
          <dgm:dir/>
          <dgm:resizeHandles val="exact"/>
        </dgm:presLayoutVars>
      </dgm:prSet>
      <dgm:spPr/>
    </dgm:pt>
    <dgm:pt modelId="{91624F4B-1698-4C45-BBF2-FCA530A6100F}" type="pres">
      <dgm:prSet presAssocID="{AFD0F2B8-0E45-4CA6-AEC2-3F5F321B5EAF}" presName="compNode" presStyleCnt="0"/>
      <dgm:spPr/>
    </dgm:pt>
    <dgm:pt modelId="{D3F625CF-0797-420F-B01C-474E07B19F9C}" type="pres">
      <dgm:prSet presAssocID="{AFD0F2B8-0E45-4CA6-AEC2-3F5F321B5EAF}" presName="bgRect" presStyleLbl="bgShp" presStyleIdx="0" presStyleCnt="1"/>
      <dgm:spPr/>
    </dgm:pt>
    <dgm:pt modelId="{CF74C142-47DE-4231-BD59-C7CBD33ABE37}" type="pres">
      <dgm:prSet presAssocID="{AFD0F2B8-0E45-4CA6-AEC2-3F5F321B5EAF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8EFC1978-F660-4D64-9F6D-7CB295CDA430}" type="pres">
      <dgm:prSet presAssocID="{AFD0F2B8-0E45-4CA6-AEC2-3F5F321B5EAF}" presName="spaceRect" presStyleCnt="0"/>
      <dgm:spPr/>
    </dgm:pt>
    <dgm:pt modelId="{18AA276D-B168-43F2-8328-D10AB6EE8BE6}" type="pres">
      <dgm:prSet presAssocID="{AFD0F2B8-0E45-4CA6-AEC2-3F5F321B5EAF}" presName="parTx" presStyleLbl="revTx" presStyleIdx="0" presStyleCnt="2" custScaleX="138016" custLinFactNeighborX="11723" custLinFactNeighborY="1878">
        <dgm:presLayoutVars>
          <dgm:chMax val="0"/>
          <dgm:chPref val="0"/>
        </dgm:presLayoutVars>
      </dgm:prSet>
      <dgm:spPr/>
    </dgm:pt>
    <dgm:pt modelId="{80C561A1-1015-4E7B-A9E7-B581A2EBE713}" type="pres">
      <dgm:prSet presAssocID="{AFD0F2B8-0E45-4CA6-AEC2-3F5F321B5EAF}" presName="desTx" presStyleLbl="revTx" presStyleIdx="1" presStyleCnt="2" custScaleX="169969">
        <dgm:presLayoutVars/>
      </dgm:prSet>
      <dgm:spPr/>
    </dgm:pt>
  </dgm:ptLst>
  <dgm:cxnLst>
    <dgm:cxn modelId="{745ECB27-9284-4524-96D9-140920CBEC6A}" type="presOf" srcId="{77F6761D-AB66-4716-B344-32E7C7A5B95E}" destId="{80C561A1-1015-4E7B-A9E7-B581A2EBE713}" srcOrd="0" destOrd="0" presId="urn:microsoft.com/office/officeart/2018/2/layout/IconVerticalSolidList"/>
    <dgm:cxn modelId="{01636A3E-BA13-4459-869D-25B972B5FA8D}" type="presOf" srcId="{B2E1484F-DFF9-4B82-86C4-39FE94E814FB}" destId="{1BA2CDAC-797E-4E27-AD78-206C0512F335}" srcOrd="0" destOrd="0" presId="urn:microsoft.com/office/officeart/2018/2/layout/IconVerticalSolidList"/>
    <dgm:cxn modelId="{375A5F65-EFBF-48E6-BD46-DCBF44ECB246}" srcId="{AFD0F2B8-0E45-4CA6-AEC2-3F5F321B5EAF}" destId="{77F6761D-AB66-4716-B344-32E7C7A5B95E}" srcOrd="0" destOrd="0" parTransId="{7BA35CC8-CB2C-4328-A198-14C453B8F97D}" sibTransId="{FB0E416D-3575-4B01-977D-64DBAF29C75A}"/>
    <dgm:cxn modelId="{1F80D770-02A6-4271-A2C3-C57105218D50}" srcId="{B2E1484F-DFF9-4B82-86C4-39FE94E814FB}" destId="{AFD0F2B8-0E45-4CA6-AEC2-3F5F321B5EAF}" srcOrd="0" destOrd="0" parTransId="{BD2537A2-C5AA-445B-984C-E96E359A4AEC}" sibTransId="{A8511985-0E7F-4574-9D81-CB498D345EBF}"/>
    <dgm:cxn modelId="{CD75047B-F826-4ED4-ADC5-88D8A4889E9F}" type="presOf" srcId="{AFD0F2B8-0E45-4CA6-AEC2-3F5F321B5EAF}" destId="{18AA276D-B168-43F2-8328-D10AB6EE8BE6}" srcOrd="0" destOrd="0" presId="urn:microsoft.com/office/officeart/2018/2/layout/IconVerticalSolidList"/>
    <dgm:cxn modelId="{4E7D018A-351D-41EF-BFA5-819F6CD81C6B}" type="presParOf" srcId="{1BA2CDAC-797E-4E27-AD78-206C0512F335}" destId="{91624F4B-1698-4C45-BBF2-FCA530A6100F}" srcOrd="0" destOrd="0" presId="urn:microsoft.com/office/officeart/2018/2/layout/IconVerticalSolidList"/>
    <dgm:cxn modelId="{19CCFDCD-0D0F-4D6A-9CC4-764D178B9A4A}" type="presParOf" srcId="{91624F4B-1698-4C45-BBF2-FCA530A6100F}" destId="{D3F625CF-0797-420F-B01C-474E07B19F9C}" srcOrd="0" destOrd="0" presId="urn:microsoft.com/office/officeart/2018/2/layout/IconVerticalSolidList"/>
    <dgm:cxn modelId="{34AFBF4D-4821-4997-8A19-286238BA5417}" type="presParOf" srcId="{91624F4B-1698-4C45-BBF2-FCA530A6100F}" destId="{CF74C142-47DE-4231-BD59-C7CBD33ABE37}" srcOrd="1" destOrd="0" presId="urn:microsoft.com/office/officeart/2018/2/layout/IconVerticalSolidList"/>
    <dgm:cxn modelId="{A4D85082-24FD-4FAD-82BB-11FADEA21369}" type="presParOf" srcId="{91624F4B-1698-4C45-BBF2-FCA530A6100F}" destId="{8EFC1978-F660-4D64-9F6D-7CB295CDA430}" srcOrd="2" destOrd="0" presId="urn:microsoft.com/office/officeart/2018/2/layout/IconVerticalSolidList"/>
    <dgm:cxn modelId="{C9475396-AAD1-42C1-B1F9-92A4A66E8368}" type="presParOf" srcId="{91624F4B-1698-4C45-BBF2-FCA530A6100F}" destId="{18AA276D-B168-43F2-8328-D10AB6EE8BE6}" srcOrd="3" destOrd="0" presId="urn:microsoft.com/office/officeart/2018/2/layout/IconVerticalSolidList"/>
    <dgm:cxn modelId="{AABA322E-ED1E-4B11-8C14-CB08BE9561B6}" type="presParOf" srcId="{91624F4B-1698-4C45-BBF2-FCA530A6100F}" destId="{80C561A1-1015-4E7B-A9E7-B581A2EBE71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2AA84">
            <a:alpha val="67072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2AA84">
            <a:alpha val="67072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2AA84">
            <a:alpha val="67072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chemeClr val="accent2">
            <a:lumMod val="40000"/>
            <a:lumOff val="60000"/>
            <a:alpha val="69121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>
        <a:solidFill>
          <a:srgbClr val="FFC000">
            <a:alpha val="68288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8D8815-0C5B-497F-B532-F5F5996A0D58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3649E61-C678-42CC-BC47-0AFE1E415815}">
      <dgm:prSet/>
      <dgm:spPr/>
      <dgm:t>
        <a:bodyPr/>
        <a:lstStyle/>
        <a:p>
          <a:r>
            <a:rPr lang="en-US" dirty="0"/>
            <a:t>Done any coding before?</a:t>
          </a:r>
        </a:p>
      </dgm:t>
    </dgm:pt>
    <dgm:pt modelId="{299F9DB5-AECD-4DF0-9F80-4C608F091EE6}" type="parTrans" cxnId="{A6057F9A-C971-4ACB-87F0-DE34498E07C6}">
      <dgm:prSet/>
      <dgm:spPr/>
      <dgm:t>
        <a:bodyPr/>
        <a:lstStyle/>
        <a:p>
          <a:endParaRPr lang="en-US"/>
        </a:p>
      </dgm:t>
    </dgm:pt>
    <dgm:pt modelId="{466E4A4E-DBA9-4E2F-9F27-4160C367C310}" type="sibTrans" cxnId="{A6057F9A-C971-4ACB-87F0-DE34498E07C6}">
      <dgm:prSet/>
      <dgm:spPr/>
      <dgm:t>
        <a:bodyPr/>
        <a:lstStyle/>
        <a:p>
          <a:endParaRPr lang="en-US"/>
        </a:p>
      </dgm:t>
    </dgm:pt>
    <dgm:pt modelId="{CE12C4BB-1B3D-48AF-8619-C25A148A1E1C}">
      <dgm:prSet/>
      <dgm:spPr/>
      <dgm:t>
        <a:bodyPr/>
        <a:lstStyle/>
        <a:p>
          <a:r>
            <a:rPr lang="en-US" dirty="0"/>
            <a:t>Majored in?</a:t>
          </a:r>
        </a:p>
      </dgm:t>
    </dgm:pt>
    <dgm:pt modelId="{B9544EF9-DD0E-4309-9D9A-DE011B6F3D71}" type="parTrans" cxnId="{F1D70412-7FA9-4650-A427-A259BA03AC2D}">
      <dgm:prSet/>
      <dgm:spPr/>
      <dgm:t>
        <a:bodyPr/>
        <a:lstStyle/>
        <a:p>
          <a:endParaRPr lang="en-US"/>
        </a:p>
      </dgm:t>
    </dgm:pt>
    <dgm:pt modelId="{4A76112F-D2E2-4A65-8EB1-1BAA174D8667}" type="sibTrans" cxnId="{F1D70412-7FA9-4650-A427-A259BA03AC2D}">
      <dgm:prSet/>
      <dgm:spPr/>
      <dgm:t>
        <a:bodyPr/>
        <a:lstStyle/>
        <a:p>
          <a:endParaRPr lang="en-US"/>
        </a:p>
      </dgm:t>
    </dgm:pt>
    <dgm:pt modelId="{7B5E8F10-EF26-4804-881E-BA4818BA346F}">
      <dgm:prSet/>
      <dgm:spPr/>
      <dgm:t>
        <a:bodyPr/>
        <a:lstStyle/>
        <a:p>
          <a:r>
            <a:rPr lang="en-US" dirty="0"/>
            <a:t>Love cats?</a:t>
          </a:r>
        </a:p>
      </dgm:t>
    </dgm:pt>
    <dgm:pt modelId="{89E50114-D803-493A-81F1-78CC48D50DC9}" type="parTrans" cxnId="{09D37A27-28A7-4D57-BE9D-39996DA9200E}">
      <dgm:prSet/>
      <dgm:spPr/>
      <dgm:t>
        <a:bodyPr/>
        <a:lstStyle/>
        <a:p>
          <a:endParaRPr lang="en-US"/>
        </a:p>
      </dgm:t>
    </dgm:pt>
    <dgm:pt modelId="{DCDD39FA-988E-4379-B595-E4E6653879B9}" type="sibTrans" cxnId="{09D37A27-28A7-4D57-BE9D-39996DA9200E}">
      <dgm:prSet/>
      <dgm:spPr/>
      <dgm:t>
        <a:bodyPr/>
        <a:lstStyle/>
        <a:p>
          <a:endParaRPr lang="en-US"/>
        </a:p>
      </dgm:t>
    </dgm:pt>
    <dgm:pt modelId="{AA6E51F3-A056-4922-B6F9-6716CB550475}">
      <dgm:prSet/>
      <dgm:spPr/>
      <dgm:t>
        <a:bodyPr/>
        <a:lstStyle/>
        <a:p>
          <a:r>
            <a:rPr lang="en-US"/>
            <a:t>Feeling apprehensive?</a:t>
          </a:r>
        </a:p>
      </dgm:t>
    </dgm:pt>
    <dgm:pt modelId="{AF6AAE30-793A-4D0B-AA4D-198173F1EEC6}" type="parTrans" cxnId="{5C95EC32-5352-4BDC-A949-9E915FFB5308}">
      <dgm:prSet/>
      <dgm:spPr/>
      <dgm:t>
        <a:bodyPr/>
        <a:lstStyle/>
        <a:p>
          <a:endParaRPr lang="en-US"/>
        </a:p>
      </dgm:t>
    </dgm:pt>
    <dgm:pt modelId="{1511B006-97B5-4B40-B03E-7D60C47D3C84}" type="sibTrans" cxnId="{5C95EC32-5352-4BDC-A949-9E915FFB5308}">
      <dgm:prSet/>
      <dgm:spPr/>
      <dgm:t>
        <a:bodyPr/>
        <a:lstStyle/>
        <a:p>
          <a:endParaRPr lang="en-US"/>
        </a:p>
      </dgm:t>
    </dgm:pt>
    <dgm:pt modelId="{276EBFBD-6EA1-4750-9FFE-72B363EB10EA}">
      <dgm:prSet/>
      <dgm:spPr/>
      <dgm:t>
        <a:bodyPr/>
        <a:lstStyle/>
        <a:p>
          <a:r>
            <a:rPr lang="en-US"/>
            <a:t>Feeling confident?</a:t>
          </a:r>
        </a:p>
      </dgm:t>
    </dgm:pt>
    <dgm:pt modelId="{CA9A8002-C866-4B2A-B260-B0D33B87B5EE}" type="parTrans" cxnId="{C53E9426-7CD8-4A87-94B0-7EA23276C394}">
      <dgm:prSet/>
      <dgm:spPr/>
      <dgm:t>
        <a:bodyPr/>
        <a:lstStyle/>
        <a:p>
          <a:endParaRPr lang="en-US"/>
        </a:p>
      </dgm:t>
    </dgm:pt>
    <dgm:pt modelId="{197E6D02-5252-4DFD-86B4-D4B1BD783F52}" type="sibTrans" cxnId="{C53E9426-7CD8-4A87-94B0-7EA23276C394}">
      <dgm:prSet/>
      <dgm:spPr/>
      <dgm:t>
        <a:bodyPr/>
        <a:lstStyle/>
        <a:p>
          <a:endParaRPr lang="en-US"/>
        </a:p>
      </dgm:t>
    </dgm:pt>
    <dgm:pt modelId="{E205EBBE-E082-4966-82DA-AFCB1CEF08AC}">
      <dgm:prSet/>
      <dgm:spPr/>
      <dgm:t>
        <a:bodyPr/>
        <a:lstStyle/>
        <a:p>
          <a:r>
            <a:rPr lang="en-US" dirty="0"/>
            <a:t>Used R before?</a:t>
          </a:r>
        </a:p>
      </dgm:t>
    </dgm:pt>
    <dgm:pt modelId="{4ACF7F6F-536B-4AC1-B347-BDEE4FDAD709}" type="sibTrans" cxnId="{4AA2F1AA-1155-4DA8-8369-FBBDF63276AD}">
      <dgm:prSet/>
      <dgm:spPr/>
      <dgm:t>
        <a:bodyPr/>
        <a:lstStyle/>
        <a:p>
          <a:endParaRPr lang="en-US"/>
        </a:p>
      </dgm:t>
    </dgm:pt>
    <dgm:pt modelId="{7440F484-986D-4A1C-9835-A97CBCA66383}" type="parTrans" cxnId="{4AA2F1AA-1155-4DA8-8369-FBBDF63276AD}">
      <dgm:prSet/>
      <dgm:spPr/>
      <dgm:t>
        <a:bodyPr/>
        <a:lstStyle/>
        <a:p>
          <a:endParaRPr lang="en-US"/>
        </a:p>
      </dgm:t>
    </dgm:pt>
    <dgm:pt modelId="{4714CF8B-778D-7B47-B8CD-8F709B9C0A8C}" type="pres">
      <dgm:prSet presAssocID="{3F8D8815-0C5B-497F-B532-F5F5996A0D58}" presName="linear" presStyleCnt="0">
        <dgm:presLayoutVars>
          <dgm:animLvl val="lvl"/>
          <dgm:resizeHandles val="exact"/>
        </dgm:presLayoutVars>
      </dgm:prSet>
      <dgm:spPr/>
    </dgm:pt>
    <dgm:pt modelId="{90DCD4EF-8605-8042-ADE1-ED96CAFA5821}" type="pres">
      <dgm:prSet presAssocID="{E3649E61-C678-42CC-BC47-0AFE1E41581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BC9F1B9-4204-9445-88D4-B4B7B68C14CA}" type="pres">
      <dgm:prSet presAssocID="{466E4A4E-DBA9-4E2F-9F27-4160C367C310}" presName="spacer" presStyleCnt="0"/>
      <dgm:spPr/>
    </dgm:pt>
    <dgm:pt modelId="{A13EE5BD-C2E3-E249-AE11-D8DB1BBB90D8}" type="pres">
      <dgm:prSet presAssocID="{E205EBBE-E082-4966-82DA-AFCB1CEF08A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78BFDEC-5D1A-AB42-B2D6-674395DC1C15}" type="pres">
      <dgm:prSet presAssocID="{4ACF7F6F-536B-4AC1-B347-BDEE4FDAD709}" presName="spacer" presStyleCnt="0"/>
      <dgm:spPr/>
    </dgm:pt>
    <dgm:pt modelId="{F3EE2DA5-BAD8-8948-9D72-BC53DE6391E8}" type="pres">
      <dgm:prSet presAssocID="{CE12C4BB-1B3D-48AF-8619-C25A148A1E1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773A8CD-5629-794A-9252-B9E36DFAEDC2}" type="pres">
      <dgm:prSet presAssocID="{4A76112F-D2E2-4A65-8EB1-1BAA174D8667}" presName="spacer" presStyleCnt="0"/>
      <dgm:spPr/>
    </dgm:pt>
    <dgm:pt modelId="{2E6B7C4F-2F05-0F4B-B6E1-A4588166CFCF}" type="pres">
      <dgm:prSet presAssocID="{7B5E8F10-EF26-4804-881E-BA4818BA346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F1E12C9-42AC-0A40-95B3-B9753AB7BD4D}" type="pres">
      <dgm:prSet presAssocID="{DCDD39FA-988E-4379-B595-E4E6653879B9}" presName="spacer" presStyleCnt="0"/>
      <dgm:spPr/>
    </dgm:pt>
    <dgm:pt modelId="{C6E2370E-8196-7F4E-B5C6-ABE25A546D88}" type="pres">
      <dgm:prSet presAssocID="{AA6E51F3-A056-4922-B6F9-6716CB55047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674727B-27AD-0B4E-B946-15AFAE0A25D7}" type="pres">
      <dgm:prSet presAssocID="{1511B006-97B5-4B40-B03E-7D60C47D3C84}" presName="spacer" presStyleCnt="0"/>
      <dgm:spPr/>
    </dgm:pt>
    <dgm:pt modelId="{56DE7B6C-1AF3-744E-8BC5-954EA1998F2A}" type="pres">
      <dgm:prSet presAssocID="{276EBFBD-6EA1-4750-9FFE-72B363EB10E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1D70412-7FA9-4650-A427-A259BA03AC2D}" srcId="{3F8D8815-0C5B-497F-B532-F5F5996A0D58}" destId="{CE12C4BB-1B3D-48AF-8619-C25A148A1E1C}" srcOrd="2" destOrd="0" parTransId="{B9544EF9-DD0E-4309-9D9A-DE011B6F3D71}" sibTransId="{4A76112F-D2E2-4A65-8EB1-1BAA174D8667}"/>
    <dgm:cxn modelId="{7551B21C-83D2-294B-8255-A0DD61143C23}" type="presOf" srcId="{E205EBBE-E082-4966-82DA-AFCB1CEF08AC}" destId="{A13EE5BD-C2E3-E249-AE11-D8DB1BBB90D8}" srcOrd="0" destOrd="0" presId="urn:microsoft.com/office/officeart/2005/8/layout/vList2"/>
    <dgm:cxn modelId="{C53E9426-7CD8-4A87-94B0-7EA23276C394}" srcId="{3F8D8815-0C5B-497F-B532-F5F5996A0D58}" destId="{276EBFBD-6EA1-4750-9FFE-72B363EB10EA}" srcOrd="5" destOrd="0" parTransId="{CA9A8002-C866-4B2A-B260-B0D33B87B5EE}" sibTransId="{197E6D02-5252-4DFD-86B4-D4B1BD783F52}"/>
    <dgm:cxn modelId="{09D37A27-28A7-4D57-BE9D-39996DA9200E}" srcId="{3F8D8815-0C5B-497F-B532-F5F5996A0D58}" destId="{7B5E8F10-EF26-4804-881E-BA4818BA346F}" srcOrd="3" destOrd="0" parTransId="{89E50114-D803-493A-81F1-78CC48D50DC9}" sibTransId="{DCDD39FA-988E-4379-B595-E4E6653879B9}"/>
    <dgm:cxn modelId="{5C95EC32-5352-4BDC-A949-9E915FFB5308}" srcId="{3F8D8815-0C5B-497F-B532-F5F5996A0D58}" destId="{AA6E51F3-A056-4922-B6F9-6716CB550475}" srcOrd="4" destOrd="0" parTransId="{AF6AAE30-793A-4D0B-AA4D-198173F1EEC6}" sibTransId="{1511B006-97B5-4B40-B03E-7D60C47D3C84}"/>
    <dgm:cxn modelId="{55337961-FFBB-3746-9975-D3834DF3401C}" type="presOf" srcId="{AA6E51F3-A056-4922-B6F9-6716CB550475}" destId="{C6E2370E-8196-7F4E-B5C6-ABE25A546D88}" srcOrd="0" destOrd="0" presId="urn:microsoft.com/office/officeart/2005/8/layout/vList2"/>
    <dgm:cxn modelId="{324B246B-9C1B-8A42-A793-98F8F6C15578}" type="presOf" srcId="{E3649E61-C678-42CC-BC47-0AFE1E415815}" destId="{90DCD4EF-8605-8042-ADE1-ED96CAFA5821}" srcOrd="0" destOrd="0" presId="urn:microsoft.com/office/officeart/2005/8/layout/vList2"/>
    <dgm:cxn modelId="{2D7A127C-868E-8140-89D4-6F40F563176A}" type="presOf" srcId="{CE12C4BB-1B3D-48AF-8619-C25A148A1E1C}" destId="{F3EE2DA5-BAD8-8948-9D72-BC53DE6391E8}" srcOrd="0" destOrd="0" presId="urn:microsoft.com/office/officeart/2005/8/layout/vList2"/>
    <dgm:cxn modelId="{A6057F9A-C971-4ACB-87F0-DE34498E07C6}" srcId="{3F8D8815-0C5B-497F-B532-F5F5996A0D58}" destId="{E3649E61-C678-42CC-BC47-0AFE1E415815}" srcOrd="0" destOrd="0" parTransId="{299F9DB5-AECD-4DF0-9F80-4C608F091EE6}" sibTransId="{466E4A4E-DBA9-4E2F-9F27-4160C367C310}"/>
    <dgm:cxn modelId="{4AA2F1AA-1155-4DA8-8369-FBBDF63276AD}" srcId="{3F8D8815-0C5B-497F-B532-F5F5996A0D58}" destId="{E205EBBE-E082-4966-82DA-AFCB1CEF08AC}" srcOrd="1" destOrd="0" parTransId="{7440F484-986D-4A1C-9835-A97CBCA66383}" sibTransId="{4ACF7F6F-536B-4AC1-B347-BDEE4FDAD709}"/>
    <dgm:cxn modelId="{88D9B5AC-EC9A-424D-A66C-D29E04BFF111}" type="presOf" srcId="{276EBFBD-6EA1-4750-9FFE-72B363EB10EA}" destId="{56DE7B6C-1AF3-744E-8BC5-954EA1998F2A}" srcOrd="0" destOrd="0" presId="urn:microsoft.com/office/officeart/2005/8/layout/vList2"/>
    <dgm:cxn modelId="{3D6424EA-2D47-7F44-8DC5-3B309F0A21B0}" type="presOf" srcId="{3F8D8815-0C5B-497F-B532-F5F5996A0D58}" destId="{4714CF8B-778D-7B47-B8CD-8F709B9C0A8C}" srcOrd="0" destOrd="0" presId="urn:microsoft.com/office/officeart/2005/8/layout/vList2"/>
    <dgm:cxn modelId="{2CEAAEEE-2B60-2D42-ADF9-5295C05CB045}" type="presOf" srcId="{7B5E8F10-EF26-4804-881E-BA4818BA346F}" destId="{2E6B7C4F-2F05-0F4B-B6E1-A4588166CFCF}" srcOrd="0" destOrd="0" presId="urn:microsoft.com/office/officeart/2005/8/layout/vList2"/>
    <dgm:cxn modelId="{03CF2E99-CB20-1E4A-9118-B438C5F3750A}" type="presParOf" srcId="{4714CF8B-778D-7B47-B8CD-8F709B9C0A8C}" destId="{90DCD4EF-8605-8042-ADE1-ED96CAFA5821}" srcOrd="0" destOrd="0" presId="urn:microsoft.com/office/officeart/2005/8/layout/vList2"/>
    <dgm:cxn modelId="{4E31F0EF-706C-C444-B981-0C1DFCD5FD0E}" type="presParOf" srcId="{4714CF8B-778D-7B47-B8CD-8F709B9C0A8C}" destId="{CBC9F1B9-4204-9445-88D4-B4B7B68C14CA}" srcOrd="1" destOrd="0" presId="urn:microsoft.com/office/officeart/2005/8/layout/vList2"/>
    <dgm:cxn modelId="{8A9FD6EE-646B-C841-BDB2-3606C4F2DDC9}" type="presParOf" srcId="{4714CF8B-778D-7B47-B8CD-8F709B9C0A8C}" destId="{A13EE5BD-C2E3-E249-AE11-D8DB1BBB90D8}" srcOrd="2" destOrd="0" presId="urn:microsoft.com/office/officeart/2005/8/layout/vList2"/>
    <dgm:cxn modelId="{725E764D-4F99-1A4C-84ED-65E4D5FDA0C3}" type="presParOf" srcId="{4714CF8B-778D-7B47-B8CD-8F709B9C0A8C}" destId="{D78BFDEC-5D1A-AB42-B2D6-674395DC1C15}" srcOrd="3" destOrd="0" presId="urn:microsoft.com/office/officeart/2005/8/layout/vList2"/>
    <dgm:cxn modelId="{12C4B192-063C-2F41-A719-2BEC89FF6B37}" type="presParOf" srcId="{4714CF8B-778D-7B47-B8CD-8F709B9C0A8C}" destId="{F3EE2DA5-BAD8-8948-9D72-BC53DE6391E8}" srcOrd="4" destOrd="0" presId="urn:microsoft.com/office/officeart/2005/8/layout/vList2"/>
    <dgm:cxn modelId="{5EF6BA99-FBAE-C745-9A42-26897A3B20C5}" type="presParOf" srcId="{4714CF8B-778D-7B47-B8CD-8F709B9C0A8C}" destId="{0773A8CD-5629-794A-9252-B9E36DFAEDC2}" srcOrd="5" destOrd="0" presId="urn:microsoft.com/office/officeart/2005/8/layout/vList2"/>
    <dgm:cxn modelId="{D4682FFD-61F5-A64B-B65C-972A8019A6DA}" type="presParOf" srcId="{4714CF8B-778D-7B47-B8CD-8F709B9C0A8C}" destId="{2E6B7C4F-2F05-0F4B-B6E1-A4588166CFCF}" srcOrd="6" destOrd="0" presId="urn:microsoft.com/office/officeart/2005/8/layout/vList2"/>
    <dgm:cxn modelId="{0BE747E3-D9CD-A440-A1D4-E5302AA368A2}" type="presParOf" srcId="{4714CF8B-778D-7B47-B8CD-8F709B9C0A8C}" destId="{9F1E12C9-42AC-0A40-95B3-B9753AB7BD4D}" srcOrd="7" destOrd="0" presId="urn:microsoft.com/office/officeart/2005/8/layout/vList2"/>
    <dgm:cxn modelId="{698E715E-7A6E-304F-AFAF-88A31D226697}" type="presParOf" srcId="{4714CF8B-778D-7B47-B8CD-8F709B9C0A8C}" destId="{C6E2370E-8196-7F4E-B5C6-ABE25A546D88}" srcOrd="8" destOrd="0" presId="urn:microsoft.com/office/officeart/2005/8/layout/vList2"/>
    <dgm:cxn modelId="{387B59EC-A788-F54B-B5D7-869EF04A8642}" type="presParOf" srcId="{4714CF8B-778D-7B47-B8CD-8F709B9C0A8C}" destId="{5674727B-27AD-0B4E-B946-15AFAE0A25D7}" srcOrd="9" destOrd="0" presId="urn:microsoft.com/office/officeart/2005/8/layout/vList2"/>
    <dgm:cxn modelId="{419E7C50-FE2E-E347-AF59-CC77D2CEDBC3}" type="presParOf" srcId="{4714CF8B-778D-7B47-B8CD-8F709B9C0A8C}" destId="{56DE7B6C-1AF3-744E-8BC5-954EA1998F2A}" srcOrd="10" destOrd="0" presId="urn:microsoft.com/office/officeart/2005/8/layout/vList2"/>
  </dgm:cxnLst>
  <dgm:bg>
    <a:blipFill>
      <a:blip xmlns:r="http://schemas.openxmlformats.org/officeDocument/2006/relationships" r:embed="rId1">
        <a:extLst>
          <a:ext uri="{28A0092B-C50C-407E-A947-70E740481C1C}">
            <a14:useLocalDpi xmlns:a14="http://schemas.microsoft.com/office/drawing/2010/main" val="0"/>
          </a:ext>
          <a:ext uri="{96DAC541-7B7A-43D3-8B79-37D633B846F1}">
            <asvg:svgBlip xmlns:asvg="http://schemas.microsoft.com/office/drawing/2016/SVG/main" r:embed="rId2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E04C68-8E68-40CD-96C7-8B6580A1959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6F91F38-1A97-4819-8BC3-E908EAAFF0C8}">
      <dgm:prSet custT="1"/>
      <dgm:spPr/>
      <dgm:t>
        <a:bodyPr/>
        <a:lstStyle/>
        <a:p>
          <a:r>
            <a:rPr lang="en-US" sz="2600" dirty="0"/>
            <a:t>Learning concepts that you need for R</a:t>
          </a:r>
        </a:p>
      </dgm:t>
    </dgm:pt>
    <dgm:pt modelId="{E55E17CA-E665-40E2-B40D-CCC42EFCA367}" type="parTrans" cxnId="{4908BE8A-B61D-4DD5-A7A8-3DE6C0DB7BD9}">
      <dgm:prSet/>
      <dgm:spPr/>
      <dgm:t>
        <a:bodyPr/>
        <a:lstStyle/>
        <a:p>
          <a:endParaRPr lang="en-US"/>
        </a:p>
      </dgm:t>
    </dgm:pt>
    <dgm:pt modelId="{451ECF30-3802-470E-856B-9CDE347113F2}" type="sibTrans" cxnId="{4908BE8A-B61D-4DD5-A7A8-3DE6C0DB7BD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DBFC6ED-3E5E-45C0-BE85-D6F3DE36B99B}">
      <dgm:prSet/>
      <dgm:spPr/>
      <dgm:t>
        <a:bodyPr/>
        <a:lstStyle/>
        <a:p>
          <a:r>
            <a:rPr lang="en-US" dirty="0"/>
            <a:t>Getting to know R and RStudio</a:t>
          </a:r>
        </a:p>
      </dgm:t>
    </dgm:pt>
    <dgm:pt modelId="{1866898E-8E6E-4586-AA23-74DACE227D0C}" type="parTrans" cxnId="{A44E2CAF-1B3F-4BCD-B9DB-08E22394224A}">
      <dgm:prSet/>
      <dgm:spPr/>
      <dgm:t>
        <a:bodyPr/>
        <a:lstStyle/>
        <a:p>
          <a:endParaRPr lang="en-US"/>
        </a:p>
      </dgm:t>
    </dgm:pt>
    <dgm:pt modelId="{676C5A7F-A311-46F9-9D16-5BFD5FD556AA}" type="sibTrans" cxnId="{A44E2CAF-1B3F-4BCD-B9DB-08E22394224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D33F90E-BE8A-1F48-AE70-C683F38D4663}" type="pres">
      <dgm:prSet presAssocID="{81E04C68-8E68-40CD-96C7-8B6580A19592}" presName="Name0" presStyleCnt="0">
        <dgm:presLayoutVars>
          <dgm:animLvl val="lvl"/>
          <dgm:resizeHandles val="exact"/>
        </dgm:presLayoutVars>
      </dgm:prSet>
      <dgm:spPr/>
    </dgm:pt>
    <dgm:pt modelId="{9DB2B697-8A89-A144-9CCE-CE73C52E46FF}" type="pres">
      <dgm:prSet presAssocID="{E6F91F38-1A97-4819-8BC3-E908EAAFF0C8}" presName="compositeNode" presStyleCnt="0">
        <dgm:presLayoutVars>
          <dgm:bulletEnabled val="1"/>
        </dgm:presLayoutVars>
      </dgm:prSet>
      <dgm:spPr/>
    </dgm:pt>
    <dgm:pt modelId="{37A52AFF-8586-AC4E-B38E-EBA682D79373}" type="pres">
      <dgm:prSet presAssocID="{E6F91F38-1A97-4819-8BC3-E908EAAFF0C8}" presName="bgRect" presStyleLbl="bgAccFollowNode1" presStyleIdx="0" presStyleCnt="2"/>
      <dgm:spPr/>
    </dgm:pt>
    <dgm:pt modelId="{119E3F68-9B9D-0840-9A17-E473E2591ED4}" type="pres">
      <dgm:prSet presAssocID="{451ECF30-3802-470E-856B-9CDE347113F2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75C68F2F-F020-5C44-84D2-68628C17910A}" type="pres">
      <dgm:prSet presAssocID="{E6F91F38-1A97-4819-8BC3-E908EAAFF0C8}" presName="bottomLine" presStyleLbl="alignNode1" presStyleIdx="1" presStyleCnt="4">
        <dgm:presLayoutVars/>
      </dgm:prSet>
      <dgm:spPr/>
    </dgm:pt>
    <dgm:pt modelId="{EBF94033-9CC4-9D43-92BA-70CC0D989574}" type="pres">
      <dgm:prSet presAssocID="{E6F91F38-1A97-4819-8BC3-E908EAAFF0C8}" presName="nodeText" presStyleLbl="bgAccFollowNode1" presStyleIdx="0" presStyleCnt="2">
        <dgm:presLayoutVars>
          <dgm:bulletEnabled val="1"/>
        </dgm:presLayoutVars>
      </dgm:prSet>
      <dgm:spPr/>
    </dgm:pt>
    <dgm:pt modelId="{B34049AA-7AE7-7044-AE08-6D2F434A14F2}" type="pres">
      <dgm:prSet presAssocID="{451ECF30-3802-470E-856B-9CDE347113F2}" presName="sibTrans" presStyleCnt="0"/>
      <dgm:spPr/>
    </dgm:pt>
    <dgm:pt modelId="{4139DD52-6F00-7D42-BD29-AA43DB9D2CF3}" type="pres">
      <dgm:prSet presAssocID="{2DBFC6ED-3E5E-45C0-BE85-D6F3DE36B99B}" presName="compositeNode" presStyleCnt="0">
        <dgm:presLayoutVars>
          <dgm:bulletEnabled val="1"/>
        </dgm:presLayoutVars>
      </dgm:prSet>
      <dgm:spPr/>
    </dgm:pt>
    <dgm:pt modelId="{670FEC83-F555-2141-8A72-93D17A56E7C7}" type="pres">
      <dgm:prSet presAssocID="{2DBFC6ED-3E5E-45C0-BE85-D6F3DE36B99B}" presName="bgRect" presStyleLbl="bgAccFollowNode1" presStyleIdx="1" presStyleCnt="2" custLinFactNeighborX="43259" custLinFactNeighborY="12037"/>
      <dgm:spPr/>
    </dgm:pt>
    <dgm:pt modelId="{BA3B2A45-4612-6548-A522-DF54C2913D24}" type="pres">
      <dgm:prSet presAssocID="{676C5A7F-A311-46F9-9D16-5BFD5FD556AA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07961BF8-BF72-714E-B38B-07FE0D8561EC}" type="pres">
      <dgm:prSet presAssocID="{2DBFC6ED-3E5E-45C0-BE85-D6F3DE36B99B}" presName="bottomLine" presStyleLbl="alignNode1" presStyleIdx="3" presStyleCnt="4">
        <dgm:presLayoutVars/>
      </dgm:prSet>
      <dgm:spPr/>
    </dgm:pt>
    <dgm:pt modelId="{A974624B-A5E5-6741-A692-7CA188CC9806}" type="pres">
      <dgm:prSet presAssocID="{2DBFC6ED-3E5E-45C0-BE85-D6F3DE36B99B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03AEEF1A-D57E-6E44-A87B-43A6FB874420}" type="presOf" srcId="{2DBFC6ED-3E5E-45C0-BE85-D6F3DE36B99B}" destId="{A974624B-A5E5-6741-A692-7CA188CC9806}" srcOrd="1" destOrd="0" presId="urn:microsoft.com/office/officeart/2016/7/layout/BasicLinearProcessNumbered"/>
    <dgm:cxn modelId="{10A42C25-925F-1346-B630-664A7AE88490}" type="presOf" srcId="{2DBFC6ED-3E5E-45C0-BE85-D6F3DE36B99B}" destId="{670FEC83-F555-2141-8A72-93D17A56E7C7}" srcOrd="0" destOrd="0" presId="urn:microsoft.com/office/officeart/2016/7/layout/BasicLinearProcessNumbered"/>
    <dgm:cxn modelId="{95F79666-9FE3-2940-AF54-BC2D6E206E82}" type="presOf" srcId="{676C5A7F-A311-46F9-9D16-5BFD5FD556AA}" destId="{BA3B2A45-4612-6548-A522-DF54C2913D24}" srcOrd="0" destOrd="0" presId="urn:microsoft.com/office/officeart/2016/7/layout/BasicLinearProcessNumbered"/>
    <dgm:cxn modelId="{7CE3F97A-2E94-584F-979B-C2CA321998D8}" type="presOf" srcId="{81E04C68-8E68-40CD-96C7-8B6580A19592}" destId="{7D33F90E-BE8A-1F48-AE70-C683F38D4663}" srcOrd="0" destOrd="0" presId="urn:microsoft.com/office/officeart/2016/7/layout/BasicLinearProcessNumbered"/>
    <dgm:cxn modelId="{4908BE8A-B61D-4DD5-A7A8-3DE6C0DB7BD9}" srcId="{81E04C68-8E68-40CD-96C7-8B6580A19592}" destId="{E6F91F38-1A97-4819-8BC3-E908EAAFF0C8}" srcOrd="0" destOrd="0" parTransId="{E55E17CA-E665-40E2-B40D-CCC42EFCA367}" sibTransId="{451ECF30-3802-470E-856B-9CDE347113F2}"/>
    <dgm:cxn modelId="{402CE68B-8979-A940-A68F-ED505F534B8F}" type="presOf" srcId="{E6F91F38-1A97-4819-8BC3-E908EAAFF0C8}" destId="{EBF94033-9CC4-9D43-92BA-70CC0D989574}" srcOrd="1" destOrd="0" presId="urn:microsoft.com/office/officeart/2016/7/layout/BasicLinearProcessNumbered"/>
    <dgm:cxn modelId="{CC55ED8B-C367-974D-804A-002CCC322303}" type="presOf" srcId="{E6F91F38-1A97-4819-8BC3-E908EAAFF0C8}" destId="{37A52AFF-8586-AC4E-B38E-EBA682D79373}" srcOrd="0" destOrd="0" presId="urn:microsoft.com/office/officeart/2016/7/layout/BasicLinearProcessNumbered"/>
    <dgm:cxn modelId="{A44E2CAF-1B3F-4BCD-B9DB-08E22394224A}" srcId="{81E04C68-8E68-40CD-96C7-8B6580A19592}" destId="{2DBFC6ED-3E5E-45C0-BE85-D6F3DE36B99B}" srcOrd="1" destOrd="0" parTransId="{1866898E-8E6E-4586-AA23-74DACE227D0C}" sibTransId="{676C5A7F-A311-46F9-9D16-5BFD5FD556AA}"/>
    <dgm:cxn modelId="{A33782B9-A7F6-AF44-9511-9AAE7F376F63}" type="presOf" srcId="{451ECF30-3802-470E-856B-9CDE347113F2}" destId="{119E3F68-9B9D-0840-9A17-E473E2591ED4}" srcOrd="0" destOrd="0" presId="urn:microsoft.com/office/officeart/2016/7/layout/BasicLinearProcessNumbered"/>
    <dgm:cxn modelId="{617B3E65-F5B4-B64C-AF47-0E30F963A787}" type="presParOf" srcId="{7D33F90E-BE8A-1F48-AE70-C683F38D4663}" destId="{9DB2B697-8A89-A144-9CCE-CE73C52E46FF}" srcOrd="0" destOrd="0" presId="urn:microsoft.com/office/officeart/2016/7/layout/BasicLinearProcessNumbered"/>
    <dgm:cxn modelId="{6B897F3B-8B2C-DB48-8D7D-2C13230E859D}" type="presParOf" srcId="{9DB2B697-8A89-A144-9CCE-CE73C52E46FF}" destId="{37A52AFF-8586-AC4E-B38E-EBA682D79373}" srcOrd="0" destOrd="0" presId="urn:microsoft.com/office/officeart/2016/7/layout/BasicLinearProcessNumbered"/>
    <dgm:cxn modelId="{652F602E-4A3A-384D-9720-A93C43B11EB2}" type="presParOf" srcId="{9DB2B697-8A89-A144-9CCE-CE73C52E46FF}" destId="{119E3F68-9B9D-0840-9A17-E473E2591ED4}" srcOrd="1" destOrd="0" presId="urn:microsoft.com/office/officeart/2016/7/layout/BasicLinearProcessNumbered"/>
    <dgm:cxn modelId="{289AC91A-AD7D-9F4F-857A-672F5E9B95D8}" type="presParOf" srcId="{9DB2B697-8A89-A144-9CCE-CE73C52E46FF}" destId="{75C68F2F-F020-5C44-84D2-68628C17910A}" srcOrd="2" destOrd="0" presId="urn:microsoft.com/office/officeart/2016/7/layout/BasicLinearProcessNumbered"/>
    <dgm:cxn modelId="{6655EB2E-59F4-C04A-AAC0-BF01B98AFC0C}" type="presParOf" srcId="{9DB2B697-8A89-A144-9CCE-CE73C52E46FF}" destId="{EBF94033-9CC4-9D43-92BA-70CC0D989574}" srcOrd="3" destOrd="0" presId="urn:microsoft.com/office/officeart/2016/7/layout/BasicLinearProcessNumbered"/>
    <dgm:cxn modelId="{B52ADA2A-FAFD-8048-BD89-A45EC848C614}" type="presParOf" srcId="{7D33F90E-BE8A-1F48-AE70-C683F38D4663}" destId="{B34049AA-7AE7-7044-AE08-6D2F434A14F2}" srcOrd="1" destOrd="0" presId="urn:microsoft.com/office/officeart/2016/7/layout/BasicLinearProcessNumbered"/>
    <dgm:cxn modelId="{6A838540-87E7-A545-AF50-CEFBED9FECD3}" type="presParOf" srcId="{7D33F90E-BE8A-1F48-AE70-C683F38D4663}" destId="{4139DD52-6F00-7D42-BD29-AA43DB9D2CF3}" srcOrd="2" destOrd="0" presId="urn:microsoft.com/office/officeart/2016/7/layout/BasicLinearProcessNumbered"/>
    <dgm:cxn modelId="{19298093-6160-DD4F-B890-92DCB9DCE780}" type="presParOf" srcId="{4139DD52-6F00-7D42-BD29-AA43DB9D2CF3}" destId="{670FEC83-F555-2141-8A72-93D17A56E7C7}" srcOrd="0" destOrd="0" presId="urn:microsoft.com/office/officeart/2016/7/layout/BasicLinearProcessNumbered"/>
    <dgm:cxn modelId="{B97F4F8B-CBF5-7F44-8D2E-DF2B9EA296F3}" type="presParOf" srcId="{4139DD52-6F00-7D42-BD29-AA43DB9D2CF3}" destId="{BA3B2A45-4612-6548-A522-DF54C2913D24}" srcOrd="1" destOrd="0" presId="urn:microsoft.com/office/officeart/2016/7/layout/BasicLinearProcessNumbered"/>
    <dgm:cxn modelId="{A1F41A45-ABED-7C45-A687-EB8B43B780E0}" type="presParOf" srcId="{4139DD52-6F00-7D42-BD29-AA43DB9D2CF3}" destId="{07961BF8-BF72-714E-B38B-07FE0D8561EC}" srcOrd="2" destOrd="0" presId="urn:microsoft.com/office/officeart/2016/7/layout/BasicLinearProcessNumbered"/>
    <dgm:cxn modelId="{265D2FA5-A588-0144-B997-0298BCB524BC}" type="presParOf" srcId="{4139DD52-6F00-7D42-BD29-AA43DB9D2CF3}" destId="{A974624B-A5E5-6741-A692-7CA188CC980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noFill/>
      </dgm:spPr>
      <dgm:t>
        <a:bodyPr/>
        <a:lstStyle/>
        <a:p>
          <a:r>
            <a:rPr lang="en-US" dirty="0"/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/>
      <dgm:t>
        <a:bodyPr/>
        <a:lstStyle/>
        <a:p>
          <a:r>
            <a:rPr lang="en-US" dirty="0"/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/>
      <dgm:t>
        <a:bodyPr/>
        <a:lstStyle/>
        <a:p>
          <a:r>
            <a:rPr lang="en-US" dirty="0"/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 dirty="0"/>
            <a:t>A: </a:t>
          </a:r>
          <a:r>
            <a:rPr lang="en-US" dirty="0"/>
            <a:t>RStudio is a programming language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 dirty="0"/>
            <a:t>B: </a:t>
          </a:r>
          <a:r>
            <a:rPr lang="en-US" dirty="0"/>
            <a:t>R and RStudio are the same program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RStudio is an IDE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RStudio is a GUI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/>
            <a:t>R automatically makes our code reproducible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 dirty="0"/>
            <a:t>F: </a:t>
          </a:r>
          <a:r>
            <a:rPr lang="en-US" dirty="0"/>
            <a:t>All R commands have to run through the R console</a:t>
          </a:r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197D281F-6E4D-C44C-96AE-3DA24C355D5D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5197B924-4BC3-8F42-BD97-4BD4A5938552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A2BF548-A4F0-9448-AF98-69F7719C45CA}" type="pres">
      <dgm:prSet presAssocID="{6C5F5B75-7C93-4A7E-8928-3943BE7ABF32}" presName="spacer" presStyleCnt="0"/>
      <dgm:spPr/>
    </dgm:pt>
    <dgm:pt modelId="{B836360E-BC8D-AC46-B7BE-6562B8A72732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021C2BE-9FB1-D545-A072-BB2393988B31}" type="pres">
      <dgm:prSet presAssocID="{1A838D53-CB45-47DB-A10D-F4EA8022BF84}" presName="spacer" presStyleCnt="0"/>
      <dgm:spPr/>
    </dgm:pt>
    <dgm:pt modelId="{12CD2EF7-C010-B348-96E6-037E0A2FD60E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4C5EC3C-FD22-E840-99F5-4524A12DB5FF}" type="pres">
      <dgm:prSet presAssocID="{59E38D39-0F09-411B-8D91-55675EE1FB83}" presName="spacer" presStyleCnt="0"/>
      <dgm:spPr/>
    </dgm:pt>
    <dgm:pt modelId="{8109B17E-3696-7343-AC84-3D4F8EB04C04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8B48922-F177-C340-9B20-B79FCB8DDAA4}" type="pres">
      <dgm:prSet presAssocID="{943E86E4-2A6C-4B78-86C8-1B198DA327EC}" presName="spacer" presStyleCnt="0"/>
      <dgm:spPr/>
    </dgm:pt>
    <dgm:pt modelId="{5D35D7B8-2FD5-1246-A4B3-802B4D38D988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A7B6BCD-FEA2-924B-8CA9-F6478CAE4636}" type="pres">
      <dgm:prSet presAssocID="{C63CFCB7-DF03-4DB1-AC17-C853D70F84F9}" presName="spacer" presStyleCnt="0"/>
      <dgm:spPr/>
    </dgm:pt>
    <dgm:pt modelId="{71E65F76-A4DF-2141-A18C-76D0B5413511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12404755-5D69-B248-BEB4-9FCE0042ACA1}" type="presOf" srcId="{60E1CAD6-86C5-4EE1-B402-292B2B8AFE99}" destId="{8109B17E-3696-7343-AC84-3D4F8EB04C04}" srcOrd="0" destOrd="0" presId="urn:microsoft.com/office/officeart/2005/8/layout/vList2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0C6EE8A3-3E9D-AA4C-AAF9-01B2EB8AE364}" type="presOf" srcId="{3D6F609B-8025-4C92-8000-C3D79CEA6AAD}" destId="{197D281F-6E4D-C44C-96AE-3DA24C355D5D}" srcOrd="0" destOrd="0" presId="urn:microsoft.com/office/officeart/2005/8/layout/vList2"/>
    <dgm:cxn modelId="{93267AAD-38D7-CF47-8A06-D5F28E6CB40A}" type="presOf" srcId="{D9507375-B52E-469A-9424-5836D731ABAF}" destId="{5197B924-4BC3-8F42-BD97-4BD4A5938552}" srcOrd="0" destOrd="0" presId="urn:microsoft.com/office/officeart/2005/8/layout/vList2"/>
    <dgm:cxn modelId="{950B7DC7-D8CD-2F49-8964-BE56C968CC6C}" type="presOf" srcId="{4872C0D7-CFF7-4719-BF94-D9D83B4F0428}" destId="{B836360E-BC8D-AC46-B7BE-6562B8A72732}" srcOrd="0" destOrd="0" presId="urn:microsoft.com/office/officeart/2005/8/layout/vList2"/>
    <dgm:cxn modelId="{08779FCD-805B-414C-A7AD-70C86CE06E37}" type="presOf" srcId="{36B61B81-C6B4-4A67-8FFC-892A21F49CD7}" destId="{12CD2EF7-C010-B348-96E6-037E0A2FD60E}" srcOrd="0" destOrd="0" presId="urn:microsoft.com/office/officeart/2005/8/layout/vList2"/>
    <dgm:cxn modelId="{7B9C7ACF-A55F-AE46-9AFA-C0996367F13F}" type="presOf" srcId="{79FE6D62-6DF2-42C2-AA15-2655CADCBDB9}" destId="{71E65F76-A4DF-2141-A18C-76D0B5413511}" srcOrd="0" destOrd="0" presId="urn:microsoft.com/office/officeart/2005/8/layout/vList2"/>
    <dgm:cxn modelId="{C49581DA-4116-1E43-BD94-4F14D4C22252}" type="presOf" srcId="{1CCD53A8-47D4-46F6-B040-5395FB8EFCCC}" destId="{5D35D7B8-2FD5-1246-A4B3-802B4D38D988}" srcOrd="0" destOrd="0" presId="urn:microsoft.com/office/officeart/2005/8/layout/vList2"/>
    <dgm:cxn modelId="{F770F2CD-3848-7148-AEFC-C344F1FDE3CE}" type="presParOf" srcId="{197D281F-6E4D-C44C-96AE-3DA24C355D5D}" destId="{5197B924-4BC3-8F42-BD97-4BD4A5938552}" srcOrd="0" destOrd="0" presId="urn:microsoft.com/office/officeart/2005/8/layout/vList2"/>
    <dgm:cxn modelId="{71A7F510-1FD8-BC46-B238-854C28CD46B1}" type="presParOf" srcId="{197D281F-6E4D-C44C-96AE-3DA24C355D5D}" destId="{BA2BF548-A4F0-9448-AF98-69F7719C45CA}" srcOrd="1" destOrd="0" presId="urn:microsoft.com/office/officeart/2005/8/layout/vList2"/>
    <dgm:cxn modelId="{8F357FDC-80B4-E642-AA37-66E7CF26D82D}" type="presParOf" srcId="{197D281F-6E4D-C44C-96AE-3DA24C355D5D}" destId="{B836360E-BC8D-AC46-B7BE-6562B8A72732}" srcOrd="2" destOrd="0" presId="urn:microsoft.com/office/officeart/2005/8/layout/vList2"/>
    <dgm:cxn modelId="{50492C27-9260-4B49-9B69-CBA7324E8247}" type="presParOf" srcId="{197D281F-6E4D-C44C-96AE-3DA24C355D5D}" destId="{A021C2BE-9FB1-D545-A072-BB2393988B31}" srcOrd="3" destOrd="0" presId="urn:microsoft.com/office/officeart/2005/8/layout/vList2"/>
    <dgm:cxn modelId="{81BCD1F0-7E72-2F43-805F-9613A0C4BAAC}" type="presParOf" srcId="{197D281F-6E4D-C44C-96AE-3DA24C355D5D}" destId="{12CD2EF7-C010-B348-96E6-037E0A2FD60E}" srcOrd="4" destOrd="0" presId="urn:microsoft.com/office/officeart/2005/8/layout/vList2"/>
    <dgm:cxn modelId="{61DDA919-24B3-8044-B7A9-DE1812E38AD5}" type="presParOf" srcId="{197D281F-6E4D-C44C-96AE-3DA24C355D5D}" destId="{74C5EC3C-FD22-E840-99F5-4524A12DB5FF}" srcOrd="5" destOrd="0" presId="urn:microsoft.com/office/officeart/2005/8/layout/vList2"/>
    <dgm:cxn modelId="{66CDA7E6-EE81-EC46-A04D-2E5BF979357B}" type="presParOf" srcId="{197D281F-6E4D-C44C-96AE-3DA24C355D5D}" destId="{8109B17E-3696-7343-AC84-3D4F8EB04C04}" srcOrd="6" destOrd="0" presId="urn:microsoft.com/office/officeart/2005/8/layout/vList2"/>
    <dgm:cxn modelId="{512AC5F1-4ECC-0C43-B04E-953BC38FB679}" type="presParOf" srcId="{197D281F-6E4D-C44C-96AE-3DA24C355D5D}" destId="{E8B48922-F177-C340-9B20-B79FCB8DDAA4}" srcOrd="7" destOrd="0" presId="urn:microsoft.com/office/officeart/2005/8/layout/vList2"/>
    <dgm:cxn modelId="{8AC608BF-75BC-DD47-B989-8894BBD535B3}" type="presParOf" srcId="{197D281F-6E4D-C44C-96AE-3DA24C355D5D}" destId="{5D35D7B8-2FD5-1246-A4B3-802B4D38D988}" srcOrd="8" destOrd="0" presId="urn:microsoft.com/office/officeart/2005/8/layout/vList2"/>
    <dgm:cxn modelId="{ABCF79AD-1E00-F041-8963-F7E419C89443}" type="presParOf" srcId="{197D281F-6E4D-C44C-96AE-3DA24C355D5D}" destId="{FA7B6BCD-FEA2-924B-8CA9-F6478CAE4636}" srcOrd="9" destOrd="0" presId="urn:microsoft.com/office/officeart/2005/8/layout/vList2"/>
    <dgm:cxn modelId="{7CEB0C1C-60C9-174D-9350-5B80692F0721}" type="presParOf" srcId="{197D281F-6E4D-C44C-96AE-3DA24C355D5D}" destId="{71E65F76-A4DF-2141-A18C-76D0B541351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/>
            <a:t>A: </a:t>
          </a:r>
          <a:r>
            <a:rPr lang="en-US"/>
            <a:t>"\n" is an empty string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/>
            <a:t>B: </a:t>
          </a:r>
          <a:r>
            <a:rPr lang="en-US" b="0"/>
            <a:t>(</a:t>
          </a:r>
          <a:r>
            <a:rPr lang="en-US"/>
            <a:t>TRUE &amp; FALSE) | (FALSE | TRUE)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TRUE == 1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“Dog” == “dog”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 b="0"/>
            <a:t>"this is a valid character data'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/>
            <a:t>F: </a:t>
          </a:r>
          <a:r>
            <a:rPr lang="en-US" b="0"/>
            <a:t>The value false can be represented as: FALSE, F, or false</a:t>
          </a:r>
          <a:endParaRPr lang="en-US"/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5CCD9127-32B7-DB4A-A33D-7A58AC782A27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67E06A66-4DAE-FD45-9BD8-7318DC6B10ED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01667CD-D59E-844A-A159-70D89B21DB88}" type="pres">
      <dgm:prSet presAssocID="{6C5F5B75-7C93-4A7E-8928-3943BE7ABF32}" presName="spacer" presStyleCnt="0"/>
      <dgm:spPr/>
    </dgm:pt>
    <dgm:pt modelId="{09CB9222-16AE-764F-84EF-960E4D1FB448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F1B2AA1-47DF-FA47-A2E2-F1C250051D84}" type="pres">
      <dgm:prSet presAssocID="{1A838D53-CB45-47DB-A10D-F4EA8022BF84}" presName="spacer" presStyleCnt="0"/>
      <dgm:spPr/>
    </dgm:pt>
    <dgm:pt modelId="{E18BEB1C-AB8E-E845-9C0D-3577DAE3EA15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B74B1EF-E615-EC40-ABCA-36A11120A833}" type="pres">
      <dgm:prSet presAssocID="{59E38D39-0F09-411B-8D91-55675EE1FB83}" presName="spacer" presStyleCnt="0"/>
      <dgm:spPr/>
    </dgm:pt>
    <dgm:pt modelId="{858854F6-D7CE-6C4C-9460-ED54EFD8804E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0682D6A-130C-2049-B862-DF641D0F54F7}" type="pres">
      <dgm:prSet presAssocID="{943E86E4-2A6C-4B78-86C8-1B198DA327EC}" presName="spacer" presStyleCnt="0"/>
      <dgm:spPr/>
    </dgm:pt>
    <dgm:pt modelId="{F4687A1C-CDF8-F349-860E-81384934A92D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900F2B3-377E-6647-874A-7C89D1A7C561}" type="pres">
      <dgm:prSet presAssocID="{C63CFCB7-DF03-4DB1-AC17-C853D70F84F9}" presName="spacer" presStyleCnt="0"/>
      <dgm:spPr/>
    </dgm:pt>
    <dgm:pt modelId="{4A609820-6424-C544-81C6-D626696C7445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66EFB49C-D1EC-4849-ADE7-A14814F2A7D7}" type="presOf" srcId="{60E1CAD6-86C5-4EE1-B402-292B2B8AFE99}" destId="{858854F6-D7CE-6C4C-9460-ED54EFD8804E}" srcOrd="0" destOrd="0" presId="urn:microsoft.com/office/officeart/2005/8/layout/vList2"/>
    <dgm:cxn modelId="{D2693DB7-7A52-8E44-AEBA-A327862186C5}" type="presOf" srcId="{4872C0D7-CFF7-4719-BF94-D9D83B4F0428}" destId="{09CB9222-16AE-764F-84EF-960E4D1FB448}" srcOrd="0" destOrd="0" presId="urn:microsoft.com/office/officeart/2005/8/layout/vList2"/>
    <dgm:cxn modelId="{1B2CB9B9-743C-0147-9BC4-F7051D99AAEB}" type="presOf" srcId="{1CCD53A8-47D4-46F6-B040-5395FB8EFCCC}" destId="{F4687A1C-CDF8-F349-860E-81384934A92D}" srcOrd="0" destOrd="0" presId="urn:microsoft.com/office/officeart/2005/8/layout/vList2"/>
    <dgm:cxn modelId="{3E1F7EC7-4893-3645-9D75-9D615D8E73D2}" type="presOf" srcId="{3D6F609B-8025-4C92-8000-C3D79CEA6AAD}" destId="{5CCD9127-32B7-DB4A-A33D-7A58AC782A27}" srcOrd="0" destOrd="0" presId="urn:microsoft.com/office/officeart/2005/8/layout/vList2"/>
    <dgm:cxn modelId="{1E1960DF-CBB7-8542-8EB1-A346D38098EC}" type="presOf" srcId="{36B61B81-C6B4-4A67-8FFC-892A21F49CD7}" destId="{E18BEB1C-AB8E-E845-9C0D-3577DAE3EA15}" srcOrd="0" destOrd="0" presId="urn:microsoft.com/office/officeart/2005/8/layout/vList2"/>
    <dgm:cxn modelId="{786405E2-0DAF-EF43-9C12-FEF508C8E8B2}" type="presOf" srcId="{D9507375-B52E-469A-9424-5836D731ABAF}" destId="{67E06A66-4DAE-FD45-9BD8-7318DC6B10ED}" srcOrd="0" destOrd="0" presId="urn:microsoft.com/office/officeart/2005/8/layout/vList2"/>
    <dgm:cxn modelId="{8611F4F5-4DB8-FE47-8F74-A297446DD6A2}" type="presOf" srcId="{79FE6D62-6DF2-42C2-AA15-2655CADCBDB9}" destId="{4A609820-6424-C544-81C6-D626696C7445}" srcOrd="0" destOrd="0" presId="urn:microsoft.com/office/officeart/2005/8/layout/vList2"/>
    <dgm:cxn modelId="{FC787A03-5C79-5A4D-8530-351816D54C9F}" type="presParOf" srcId="{5CCD9127-32B7-DB4A-A33D-7A58AC782A27}" destId="{67E06A66-4DAE-FD45-9BD8-7318DC6B10ED}" srcOrd="0" destOrd="0" presId="urn:microsoft.com/office/officeart/2005/8/layout/vList2"/>
    <dgm:cxn modelId="{A53216CF-6636-4B41-BA59-490E5407D031}" type="presParOf" srcId="{5CCD9127-32B7-DB4A-A33D-7A58AC782A27}" destId="{501667CD-D59E-844A-A159-70D89B21DB88}" srcOrd="1" destOrd="0" presId="urn:microsoft.com/office/officeart/2005/8/layout/vList2"/>
    <dgm:cxn modelId="{8BAAFE5F-DF8B-134C-BFA0-36EB8E69571F}" type="presParOf" srcId="{5CCD9127-32B7-DB4A-A33D-7A58AC782A27}" destId="{09CB9222-16AE-764F-84EF-960E4D1FB448}" srcOrd="2" destOrd="0" presId="urn:microsoft.com/office/officeart/2005/8/layout/vList2"/>
    <dgm:cxn modelId="{63A25164-A6DA-4946-8112-466564B712C4}" type="presParOf" srcId="{5CCD9127-32B7-DB4A-A33D-7A58AC782A27}" destId="{2F1B2AA1-47DF-FA47-A2E2-F1C250051D84}" srcOrd="3" destOrd="0" presId="urn:microsoft.com/office/officeart/2005/8/layout/vList2"/>
    <dgm:cxn modelId="{BD169D8D-9F03-A84D-8C12-6ED4E8A50283}" type="presParOf" srcId="{5CCD9127-32B7-DB4A-A33D-7A58AC782A27}" destId="{E18BEB1C-AB8E-E845-9C0D-3577DAE3EA15}" srcOrd="4" destOrd="0" presId="urn:microsoft.com/office/officeart/2005/8/layout/vList2"/>
    <dgm:cxn modelId="{85D63810-E880-D74E-A56A-B507F533B243}" type="presParOf" srcId="{5CCD9127-32B7-DB4A-A33D-7A58AC782A27}" destId="{AB74B1EF-E615-EC40-ABCA-36A11120A833}" srcOrd="5" destOrd="0" presId="urn:microsoft.com/office/officeart/2005/8/layout/vList2"/>
    <dgm:cxn modelId="{33D043A5-76AA-0643-AE9D-67A8EA2A7FE2}" type="presParOf" srcId="{5CCD9127-32B7-DB4A-A33D-7A58AC782A27}" destId="{858854F6-D7CE-6C4C-9460-ED54EFD8804E}" srcOrd="6" destOrd="0" presId="urn:microsoft.com/office/officeart/2005/8/layout/vList2"/>
    <dgm:cxn modelId="{6AA1E6A8-6B81-7A4C-B400-F35BC9F2762F}" type="presParOf" srcId="{5CCD9127-32B7-DB4A-A33D-7A58AC782A27}" destId="{30682D6A-130C-2049-B862-DF641D0F54F7}" srcOrd="7" destOrd="0" presId="urn:microsoft.com/office/officeart/2005/8/layout/vList2"/>
    <dgm:cxn modelId="{C3C7651F-5FD8-DF4E-8743-049196B4A35F}" type="presParOf" srcId="{5CCD9127-32B7-DB4A-A33D-7A58AC782A27}" destId="{F4687A1C-CDF8-F349-860E-81384934A92D}" srcOrd="8" destOrd="0" presId="urn:microsoft.com/office/officeart/2005/8/layout/vList2"/>
    <dgm:cxn modelId="{9EE5A891-9221-E64E-8450-065CDCD7247B}" type="presParOf" srcId="{5CCD9127-32B7-DB4A-A33D-7A58AC782A27}" destId="{B900F2B3-377E-6647-874A-7C89D1A7C561}" srcOrd="9" destOrd="0" presId="urn:microsoft.com/office/officeart/2005/8/layout/vList2"/>
    <dgm:cxn modelId="{3630A9AF-CC02-5946-9997-BF358F4B725D}" type="presParOf" srcId="{5CCD9127-32B7-DB4A-A33D-7A58AC782A27}" destId="{4A609820-6424-C544-81C6-D626696C744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625CF-0797-420F-B01C-474E07B19F9C}">
      <dsp:nvSpPr>
        <dsp:cNvPr id="0" name=""/>
        <dsp:cNvSpPr/>
      </dsp:nvSpPr>
      <dsp:spPr>
        <a:xfrm>
          <a:off x="-363240" y="1650951"/>
          <a:ext cx="6753084" cy="140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4C142-47DE-4231-BD59-C7CBD33ABE37}">
      <dsp:nvSpPr>
        <dsp:cNvPr id="0" name=""/>
        <dsp:cNvSpPr/>
      </dsp:nvSpPr>
      <dsp:spPr>
        <a:xfrm>
          <a:off x="62446" y="1967577"/>
          <a:ext cx="773975" cy="773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A276D-B168-43F2-8328-D10AB6EE8BE6}">
      <dsp:nvSpPr>
        <dsp:cNvPr id="0" name=""/>
        <dsp:cNvSpPr/>
      </dsp:nvSpPr>
      <dsp:spPr>
        <a:xfrm>
          <a:off x="1040725" y="1677378"/>
          <a:ext cx="4194151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Instructors:</a:t>
          </a:r>
        </a:p>
      </dsp:txBody>
      <dsp:txXfrm>
        <a:off x="1040725" y="1677378"/>
        <a:ext cx="4194151" cy="1407228"/>
      </dsp:txXfrm>
    </dsp:sp>
    <dsp:sp modelId="{80C561A1-1015-4E7B-A9E7-B581A2EBE713}">
      <dsp:nvSpPr>
        <dsp:cNvPr id="0" name=""/>
        <dsp:cNvSpPr/>
      </dsp:nvSpPr>
      <dsp:spPr>
        <a:xfrm>
          <a:off x="3571336" y="1650951"/>
          <a:ext cx="3544988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Ritika Giri</a:t>
          </a:r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Jillian Whitton</a:t>
          </a:r>
        </a:p>
      </dsp:txBody>
      <dsp:txXfrm>
        <a:off x="3571336" y="1650951"/>
        <a:ext cx="3544988" cy="140722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2AA84">
            <a:alpha val="67072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2AA84">
            <a:alpha val="67072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2AA84">
            <a:alpha val="67072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accent2">
            <a:lumMod val="40000"/>
            <a:lumOff val="60000"/>
            <a:alpha val="69121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rgbClr val="FFC000">
            <a:alpha val="68288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CD4EF-8605-8042-ADE1-ED96CAFA5821}">
      <dsp:nvSpPr>
        <dsp:cNvPr id="0" name=""/>
        <dsp:cNvSpPr/>
      </dsp:nvSpPr>
      <dsp:spPr>
        <a:xfrm>
          <a:off x="0" y="194755"/>
          <a:ext cx="4482164" cy="70726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Done any coding before?</a:t>
          </a:r>
        </a:p>
      </dsp:txBody>
      <dsp:txXfrm>
        <a:off x="34526" y="229281"/>
        <a:ext cx="4413112" cy="638212"/>
      </dsp:txXfrm>
    </dsp:sp>
    <dsp:sp modelId="{A13EE5BD-C2E3-E249-AE11-D8DB1BBB90D8}">
      <dsp:nvSpPr>
        <dsp:cNvPr id="0" name=""/>
        <dsp:cNvSpPr/>
      </dsp:nvSpPr>
      <dsp:spPr>
        <a:xfrm>
          <a:off x="0" y="991300"/>
          <a:ext cx="4482164" cy="707264"/>
        </a:xfrm>
        <a:prstGeom prst="roundRect">
          <a:avLst/>
        </a:prstGeom>
        <a:solidFill>
          <a:schemeClr val="accent3">
            <a:hueOff val="-1680516"/>
            <a:satOff val="-9466"/>
            <a:lumOff val="349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Used R before?</a:t>
          </a:r>
        </a:p>
      </dsp:txBody>
      <dsp:txXfrm>
        <a:off x="34526" y="1025826"/>
        <a:ext cx="4413112" cy="638212"/>
      </dsp:txXfrm>
    </dsp:sp>
    <dsp:sp modelId="{F3EE2DA5-BAD8-8948-9D72-BC53DE6391E8}">
      <dsp:nvSpPr>
        <dsp:cNvPr id="0" name=""/>
        <dsp:cNvSpPr/>
      </dsp:nvSpPr>
      <dsp:spPr>
        <a:xfrm>
          <a:off x="0" y="1787845"/>
          <a:ext cx="4482164" cy="707264"/>
        </a:xfrm>
        <a:prstGeom prst="roundRect">
          <a:avLst/>
        </a:prstGeom>
        <a:solidFill>
          <a:schemeClr val="accent3">
            <a:hueOff val="-3361033"/>
            <a:satOff val="-18932"/>
            <a:lumOff val="698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Majored in?</a:t>
          </a:r>
        </a:p>
      </dsp:txBody>
      <dsp:txXfrm>
        <a:off x="34526" y="1822371"/>
        <a:ext cx="4413112" cy="638212"/>
      </dsp:txXfrm>
    </dsp:sp>
    <dsp:sp modelId="{2E6B7C4F-2F05-0F4B-B6E1-A4588166CFCF}">
      <dsp:nvSpPr>
        <dsp:cNvPr id="0" name=""/>
        <dsp:cNvSpPr/>
      </dsp:nvSpPr>
      <dsp:spPr>
        <a:xfrm>
          <a:off x="0" y="2584390"/>
          <a:ext cx="4482164" cy="707264"/>
        </a:xfrm>
        <a:prstGeom prst="roundRect">
          <a:avLst/>
        </a:prstGeom>
        <a:solidFill>
          <a:schemeClr val="accent3">
            <a:hueOff val="-5041549"/>
            <a:satOff val="-28398"/>
            <a:lumOff val="1047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Love cats?</a:t>
          </a:r>
        </a:p>
      </dsp:txBody>
      <dsp:txXfrm>
        <a:off x="34526" y="2618916"/>
        <a:ext cx="4413112" cy="638212"/>
      </dsp:txXfrm>
    </dsp:sp>
    <dsp:sp modelId="{C6E2370E-8196-7F4E-B5C6-ABE25A546D88}">
      <dsp:nvSpPr>
        <dsp:cNvPr id="0" name=""/>
        <dsp:cNvSpPr/>
      </dsp:nvSpPr>
      <dsp:spPr>
        <a:xfrm>
          <a:off x="0" y="3380936"/>
          <a:ext cx="4482164" cy="707264"/>
        </a:xfrm>
        <a:prstGeom prst="roundRect">
          <a:avLst/>
        </a:prstGeom>
        <a:solidFill>
          <a:schemeClr val="accent3">
            <a:hueOff val="-6722065"/>
            <a:satOff val="-37864"/>
            <a:lumOff val="1396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Feeling apprehensive?</a:t>
          </a:r>
        </a:p>
      </dsp:txBody>
      <dsp:txXfrm>
        <a:off x="34526" y="3415462"/>
        <a:ext cx="4413112" cy="638212"/>
      </dsp:txXfrm>
    </dsp:sp>
    <dsp:sp modelId="{56DE7B6C-1AF3-744E-8BC5-954EA1998F2A}">
      <dsp:nvSpPr>
        <dsp:cNvPr id="0" name=""/>
        <dsp:cNvSpPr/>
      </dsp:nvSpPr>
      <dsp:spPr>
        <a:xfrm>
          <a:off x="0" y="4177481"/>
          <a:ext cx="4482164" cy="707264"/>
        </a:xfrm>
        <a:prstGeom prst="roundRect">
          <a:avLst/>
        </a:prstGeom>
        <a:solidFill>
          <a:schemeClr val="accent3">
            <a:hueOff val="-8402582"/>
            <a:satOff val="-47330"/>
            <a:lumOff val="1745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Feeling confident?</a:t>
          </a:r>
        </a:p>
      </dsp:txBody>
      <dsp:txXfrm>
        <a:off x="34526" y="4212007"/>
        <a:ext cx="4413112" cy="6382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52AFF-8586-AC4E-B38E-EBA682D79373}">
      <dsp:nvSpPr>
        <dsp:cNvPr id="0" name=""/>
        <dsp:cNvSpPr/>
      </dsp:nvSpPr>
      <dsp:spPr>
        <a:xfrm>
          <a:off x="1346" y="0"/>
          <a:ext cx="5251074" cy="36782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394" tIns="330200" rIns="4093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Learning concepts that you need for R</a:t>
          </a:r>
        </a:p>
      </dsp:txBody>
      <dsp:txXfrm>
        <a:off x="1346" y="1397730"/>
        <a:ext cx="5251074" cy="2206942"/>
      </dsp:txXfrm>
    </dsp:sp>
    <dsp:sp modelId="{119E3F68-9B9D-0840-9A17-E473E2591ED4}">
      <dsp:nvSpPr>
        <dsp:cNvPr id="0" name=""/>
        <dsp:cNvSpPr/>
      </dsp:nvSpPr>
      <dsp:spPr>
        <a:xfrm>
          <a:off x="2075148" y="367823"/>
          <a:ext cx="1103471" cy="11034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236748" y="529423"/>
        <a:ext cx="780271" cy="780271"/>
      </dsp:txXfrm>
    </dsp:sp>
    <dsp:sp modelId="{75C68F2F-F020-5C44-84D2-68628C17910A}">
      <dsp:nvSpPr>
        <dsp:cNvPr id="0" name=""/>
        <dsp:cNvSpPr/>
      </dsp:nvSpPr>
      <dsp:spPr>
        <a:xfrm>
          <a:off x="1346" y="3678166"/>
          <a:ext cx="5251074" cy="72"/>
        </a:xfrm>
        <a:prstGeom prst="rect">
          <a:avLst/>
        </a:prstGeom>
        <a:solidFill>
          <a:schemeClr val="accent2">
            <a:hueOff val="397245"/>
            <a:satOff val="2304"/>
            <a:lumOff val="2288"/>
            <a:alphaOff val="0"/>
          </a:schemeClr>
        </a:solidFill>
        <a:ln w="22225" cap="rnd" cmpd="sng" algn="ctr">
          <a:solidFill>
            <a:schemeClr val="accent2">
              <a:hueOff val="397245"/>
              <a:satOff val="2304"/>
              <a:lumOff val="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FEC83-F555-2141-8A72-93D17A56E7C7}">
      <dsp:nvSpPr>
        <dsp:cNvPr id="0" name=""/>
        <dsp:cNvSpPr/>
      </dsp:nvSpPr>
      <dsp:spPr>
        <a:xfrm>
          <a:off x="5778875" y="0"/>
          <a:ext cx="5251074" cy="3678238"/>
        </a:xfrm>
        <a:prstGeom prst="rect">
          <a:avLst/>
        </a:prstGeom>
        <a:solidFill>
          <a:schemeClr val="accent2">
            <a:tint val="40000"/>
            <a:alpha val="90000"/>
            <a:hueOff val="1044789"/>
            <a:satOff val="13446"/>
            <a:lumOff val="1751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1044789"/>
              <a:satOff val="13446"/>
              <a:lumOff val="17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394" tIns="330200" rIns="4093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Getting to know R and RStudio</a:t>
          </a:r>
        </a:p>
      </dsp:txBody>
      <dsp:txXfrm>
        <a:off x="5778875" y="1397730"/>
        <a:ext cx="5251074" cy="2206942"/>
      </dsp:txXfrm>
    </dsp:sp>
    <dsp:sp modelId="{BA3B2A45-4612-6548-A522-DF54C2913D24}">
      <dsp:nvSpPr>
        <dsp:cNvPr id="0" name=""/>
        <dsp:cNvSpPr/>
      </dsp:nvSpPr>
      <dsp:spPr>
        <a:xfrm>
          <a:off x="7851330" y="367823"/>
          <a:ext cx="1103471" cy="1103471"/>
        </a:xfrm>
        <a:prstGeom prst="ellipse">
          <a:avLst/>
        </a:prstGeom>
        <a:solidFill>
          <a:schemeClr val="accent2">
            <a:hueOff val="794490"/>
            <a:satOff val="4609"/>
            <a:lumOff val="4576"/>
            <a:alphaOff val="0"/>
          </a:schemeClr>
        </a:solidFill>
        <a:ln w="22225" cap="rnd" cmpd="sng" algn="ctr">
          <a:solidFill>
            <a:schemeClr val="accent2">
              <a:hueOff val="794490"/>
              <a:satOff val="4609"/>
              <a:lumOff val="45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8012930" y="529423"/>
        <a:ext cx="780271" cy="780271"/>
      </dsp:txXfrm>
    </dsp:sp>
    <dsp:sp modelId="{07961BF8-BF72-714E-B38B-07FE0D8561EC}">
      <dsp:nvSpPr>
        <dsp:cNvPr id="0" name=""/>
        <dsp:cNvSpPr/>
      </dsp:nvSpPr>
      <dsp:spPr>
        <a:xfrm>
          <a:off x="5777528" y="3678166"/>
          <a:ext cx="5251074" cy="72"/>
        </a:xfrm>
        <a:prstGeom prst="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2225" cap="rnd" cmpd="sng" algn="ctr">
          <a:solidFill>
            <a:schemeClr val="accent2">
              <a:hueOff val="1191735"/>
              <a:satOff val="6913"/>
              <a:lumOff val="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noFill/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7B924-4BC3-8F42-BD97-4BD4A5938552}">
      <dsp:nvSpPr>
        <dsp:cNvPr id="0" name=""/>
        <dsp:cNvSpPr/>
      </dsp:nvSpPr>
      <dsp:spPr>
        <a:xfrm>
          <a:off x="0" y="7285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A: </a:t>
          </a:r>
          <a:r>
            <a:rPr lang="en-US" sz="2700" kern="1200" dirty="0"/>
            <a:t>RStudio is a programming language</a:t>
          </a:r>
        </a:p>
      </dsp:txBody>
      <dsp:txXfrm>
        <a:off x="30071" y="102929"/>
        <a:ext cx="9934597" cy="555862"/>
      </dsp:txXfrm>
    </dsp:sp>
    <dsp:sp modelId="{B836360E-BC8D-AC46-B7BE-6562B8A72732}">
      <dsp:nvSpPr>
        <dsp:cNvPr id="0" name=""/>
        <dsp:cNvSpPr/>
      </dsp:nvSpPr>
      <dsp:spPr>
        <a:xfrm>
          <a:off x="0" y="76662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1680516"/>
                <a:satOff val="-9466"/>
                <a:lumOff val="3490"/>
                <a:alphaOff val="0"/>
                <a:tint val="98000"/>
                <a:lumMod val="110000"/>
              </a:schemeClr>
            </a:gs>
            <a:gs pos="84000">
              <a:schemeClr val="accent3">
                <a:hueOff val="-1680516"/>
                <a:satOff val="-9466"/>
                <a:lumOff val="349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B: </a:t>
          </a:r>
          <a:r>
            <a:rPr lang="en-US" sz="2700" kern="1200" dirty="0"/>
            <a:t>R and RStudio are the same program</a:t>
          </a:r>
        </a:p>
      </dsp:txBody>
      <dsp:txXfrm>
        <a:off x="30071" y="796694"/>
        <a:ext cx="9934597" cy="555862"/>
      </dsp:txXfrm>
    </dsp:sp>
    <dsp:sp modelId="{12CD2EF7-C010-B348-96E6-037E0A2FD60E}">
      <dsp:nvSpPr>
        <dsp:cNvPr id="0" name=""/>
        <dsp:cNvSpPr/>
      </dsp:nvSpPr>
      <dsp:spPr>
        <a:xfrm>
          <a:off x="0" y="146038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3361033"/>
                <a:satOff val="-18932"/>
                <a:lumOff val="6980"/>
                <a:alphaOff val="0"/>
                <a:tint val="98000"/>
                <a:lumMod val="110000"/>
              </a:schemeClr>
            </a:gs>
            <a:gs pos="84000">
              <a:schemeClr val="accent3">
                <a:hueOff val="-3361033"/>
                <a:satOff val="-18932"/>
                <a:lumOff val="698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C: </a:t>
          </a:r>
          <a:r>
            <a:rPr lang="en-US" sz="2700" kern="1200"/>
            <a:t>RStudio is an IDE</a:t>
          </a:r>
        </a:p>
      </dsp:txBody>
      <dsp:txXfrm>
        <a:off x="30071" y="1490459"/>
        <a:ext cx="9934597" cy="555862"/>
      </dsp:txXfrm>
    </dsp:sp>
    <dsp:sp modelId="{8109B17E-3696-7343-AC84-3D4F8EB04C04}">
      <dsp:nvSpPr>
        <dsp:cNvPr id="0" name=""/>
        <dsp:cNvSpPr/>
      </dsp:nvSpPr>
      <dsp:spPr>
        <a:xfrm>
          <a:off x="0" y="215415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5041549"/>
                <a:satOff val="-28398"/>
                <a:lumOff val="10471"/>
                <a:alphaOff val="0"/>
                <a:tint val="98000"/>
                <a:lumMod val="110000"/>
              </a:schemeClr>
            </a:gs>
            <a:gs pos="84000">
              <a:schemeClr val="accent3">
                <a:hueOff val="-5041549"/>
                <a:satOff val="-28398"/>
                <a:lumOff val="1047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D: </a:t>
          </a:r>
          <a:r>
            <a:rPr lang="en-US" sz="2700" kern="1200"/>
            <a:t>RStudio is a GUI</a:t>
          </a:r>
        </a:p>
      </dsp:txBody>
      <dsp:txXfrm>
        <a:off x="30071" y="2184224"/>
        <a:ext cx="9934597" cy="555862"/>
      </dsp:txXfrm>
    </dsp:sp>
    <dsp:sp modelId="{5D35D7B8-2FD5-1246-A4B3-802B4D38D988}">
      <dsp:nvSpPr>
        <dsp:cNvPr id="0" name=""/>
        <dsp:cNvSpPr/>
      </dsp:nvSpPr>
      <dsp:spPr>
        <a:xfrm>
          <a:off x="0" y="284791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6722065"/>
                <a:satOff val="-37864"/>
                <a:lumOff val="13961"/>
                <a:alphaOff val="0"/>
                <a:tint val="98000"/>
                <a:lumMod val="110000"/>
              </a:schemeClr>
            </a:gs>
            <a:gs pos="84000">
              <a:schemeClr val="accent3">
                <a:hueOff val="-6722065"/>
                <a:satOff val="-37864"/>
                <a:lumOff val="1396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E: </a:t>
          </a:r>
          <a:r>
            <a:rPr lang="en-US" sz="2700" kern="1200"/>
            <a:t>R automatically makes our code reproducible</a:t>
          </a:r>
        </a:p>
      </dsp:txBody>
      <dsp:txXfrm>
        <a:off x="30071" y="2877989"/>
        <a:ext cx="9934597" cy="555862"/>
      </dsp:txXfrm>
    </dsp:sp>
    <dsp:sp modelId="{71E65F76-A4DF-2141-A18C-76D0B5413511}">
      <dsp:nvSpPr>
        <dsp:cNvPr id="0" name=""/>
        <dsp:cNvSpPr/>
      </dsp:nvSpPr>
      <dsp:spPr>
        <a:xfrm>
          <a:off x="0" y="354168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8402582"/>
                <a:satOff val="-47330"/>
                <a:lumOff val="17451"/>
                <a:alphaOff val="0"/>
                <a:tint val="98000"/>
                <a:lumMod val="110000"/>
              </a:schemeClr>
            </a:gs>
            <a:gs pos="84000">
              <a:schemeClr val="accent3">
                <a:hueOff val="-8402582"/>
                <a:satOff val="-47330"/>
                <a:lumOff val="1745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F: </a:t>
          </a:r>
          <a:r>
            <a:rPr lang="en-US" sz="2700" kern="1200" dirty="0"/>
            <a:t>All R commands have to run through the R console</a:t>
          </a:r>
        </a:p>
      </dsp:txBody>
      <dsp:txXfrm>
        <a:off x="30071" y="3571754"/>
        <a:ext cx="9934597" cy="5558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06A66-4DAE-FD45-9BD8-7318DC6B10ED}">
      <dsp:nvSpPr>
        <dsp:cNvPr id="0" name=""/>
        <dsp:cNvSpPr/>
      </dsp:nvSpPr>
      <dsp:spPr>
        <a:xfrm>
          <a:off x="0" y="50864"/>
          <a:ext cx="9601200" cy="524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A: </a:t>
          </a:r>
          <a:r>
            <a:rPr lang="en-US" sz="2300" kern="1200"/>
            <a:t>"\n" is an empty string</a:t>
          </a:r>
        </a:p>
      </dsp:txBody>
      <dsp:txXfrm>
        <a:off x="25616" y="76480"/>
        <a:ext cx="9549968" cy="473513"/>
      </dsp:txXfrm>
    </dsp:sp>
    <dsp:sp modelId="{09CB9222-16AE-764F-84EF-960E4D1FB448}">
      <dsp:nvSpPr>
        <dsp:cNvPr id="0" name=""/>
        <dsp:cNvSpPr/>
      </dsp:nvSpPr>
      <dsp:spPr>
        <a:xfrm>
          <a:off x="0" y="641849"/>
          <a:ext cx="9601200" cy="524745"/>
        </a:xfrm>
        <a:prstGeom prst="roundRect">
          <a:avLst/>
        </a:prstGeom>
        <a:solidFill>
          <a:schemeClr val="accent2">
            <a:hueOff val="238347"/>
            <a:satOff val="1383"/>
            <a:lumOff val="1373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B: </a:t>
          </a:r>
          <a:r>
            <a:rPr lang="en-US" sz="2300" b="0" kern="1200"/>
            <a:t>(</a:t>
          </a:r>
          <a:r>
            <a:rPr lang="en-US" sz="2300" kern="1200"/>
            <a:t>TRUE &amp; FALSE) | (FALSE | TRUE)</a:t>
          </a:r>
        </a:p>
      </dsp:txBody>
      <dsp:txXfrm>
        <a:off x="25616" y="667465"/>
        <a:ext cx="9549968" cy="473513"/>
      </dsp:txXfrm>
    </dsp:sp>
    <dsp:sp modelId="{E18BEB1C-AB8E-E845-9C0D-3577DAE3EA15}">
      <dsp:nvSpPr>
        <dsp:cNvPr id="0" name=""/>
        <dsp:cNvSpPr/>
      </dsp:nvSpPr>
      <dsp:spPr>
        <a:xfrm>
          <a:off x="0" y="1232834"/>
          <a:ext cx="9601200" cy="524745"/>
        </a:xfrm>
        <a:prstGeom prst="roundRect">
          <a:avLst/>
        </a:prstGeom>
        <a:solidFill>
          <a:schemeClr val="accent2">
            <a:hueOff val="476694"/>
            <a:satOff val="2765"/>
            <a:lumOff val="2746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C: </a:t>
          </a:r>
          <a:r>
            <a:rPr lang="en-US" sz="2300" kern="1200"/>
            <a:t>TRUE == 1</a:t>
          </a:r>
        </a:p>
      </dsp:txBody>
      <dsp:txXfrm>
        <a:off x="25616" y="1258450"/>
        <a:ext cx="9549968" cy="473513"/>
      </dsp:txXfrm>
    </dsp:sp>
    <dsp:sp modelId="{858854F6-D7CE-6C4C-9460-ED54EFD8804E}">
      <dsp:nvSpPr>
        <dsp:cNvPr id="0" name=""/>
        <dsp:cNvSpPr/>
      </dsp:nvSpPr>
      <dsp:spPr>
        <a:xfrm>
          <a:off x="0" y="1823820"/>
          <a:ext cx="9601200" cy="524745"/>
        </a:xfrm>
        <a:prstGeom prst="roundRect">
          <a:avLst/>
        </a:prstGeom>
        <a:solidFill>
          <a:schemeClr val="accent2">
            <a:hueOff val="715041"/>
            <a:satOff val="4148"/>
            <a:lumOff val="411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D: </a:t>
          </a:r>
          <a:r>
            <a:rPr lang="en-US" sz="2300" kern="1200"/>
            <a:t>“Dog” == “dog”</a:t>
          </a:r>
        </a:p>
      </dsp:txBody>
      <dsp:txXfrm>
        <a:off x="25616" y="1849436"/>
        <a:ext cx="9549968" cy="473513"/>
      </dsp:txXfrm>
    </dsp:sp>
    <dsp:sp modelId="{F4687A1C-CDF8-F349-860E-81384934A92D}">
      <dsp:nvSpPr>
        <dsp:cNvPr id="0" name=""/>
        <dsp:cNvSpPr/>
      </dsp:nvSpPr>
      <dsp:spPr>
        <a:xfrm>
          <a:off x="0" y="2414805"/>
          <a:ext cx="9601200" cy="524745"/>
        </a:xfrm>
        <a:prstGeom prst="roundRect">
          <a:avLst/>
        </a:prstGeom>
        <a:solidFill>
          <a:schemeClr val="accent2">
            <a:hueOff val="953388"/>
            <a:satOff val="5530"/>
            <a:lumOff val="549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E: </a:t>
          </a:r>
          <a:r>
            <a:rPr lang="en-US" sz="2300" b="0" kern="1200"/>
            <a:t>"this is a valid character data'</a:t>
          </a:r>
        </a:p>
      </dsp:txBody>
      <dsp:txXfrm>
        <a:off x="25616" y="2440421"/>
        <a:ext cx="9549968" cy="473513"/>
      </dsp:txXfrm>
    </dsp:sp>
    <dsp:sp modelId="{4A609820-6424-C544-81C6-D626696C7445}">
      <dsp:nvSpPr>
        <dsp:cNvPr id="0" name=""/>
        <dsp:cNvSpPr/>
      </dsp:nvSpPr>
      <dsp:spPr>
        <a:xfrm>
          <a:off x="0" y="3005790"/>
          <a:ext cx="9601200" cy="524745"/>
        </a:xfrm>
        <a:prstGeom prst="round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F: </a:t>
          </a:r>
          <a:r>
            <a:rPr lang="en-US" sz="2300" b="0" kern="1200"/>
            <a:t>The value false can be represented as: FALSE, F, or false</a:t>
          </a:r>
          <a:endParaRPr lang="en-US" sz="2300" kern="1200"/>
        </a:p>
      </dsp:txBody>
      <dsp:txXfrm>
        <a:off x="25616" y="3031406"/>
        <a:ext cx="9549968" cy="47351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21CD5-9CE3-AC48-A8D5-794957601F3A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268F9-D4CC-3846-A808-FBA8BD95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4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32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 layout – describe in demo on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8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9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94BE2-5B92-4BA9-E22D-D5BFE0EC5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81D46-0642-31D1-BE84-E0F4B800D6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D26A86-9B0C-6763-267A-9C4BB7D98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A03EF-B45C-3B08-A39E-75A9E750B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95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24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94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9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944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9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6d1522991120abdd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6d1522991120abdd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8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6d1522991120abdd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6d1522991120abdd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6d1522991120abdd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6d1522991120abdd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6d1522991120abdd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6d1522991120abdd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d1522991120abdd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d1522991120abdd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99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78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34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3091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1903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008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334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6401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1842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4848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5823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4044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2927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693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91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353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05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6816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7290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876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8115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673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552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8994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7935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995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927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31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839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6420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916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4837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2243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98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8114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176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9147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85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112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5442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05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219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0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b1839f1a1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b1839f1a1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b1839f1a1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b1839f1a1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b1839f1a1_0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b1839f1a1_0_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b1839f1a1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b1839f1a1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b1839f1a1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b1839f1a1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9841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b1839f1a1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b1839f1a1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can be used for analysis – but suffer from a big problem!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540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7172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845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5117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b1839f1a1_0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b1839f1a1_0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5b1839f1a1_0_1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5b1839f1a1_0_1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5b1839f1a1_0_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5b1839f1a1_0_1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bfac376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bfac376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101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b1839f1a1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b1839f1a1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563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c2ad856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c2ad856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ce94629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ce94629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2737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94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 few math commands on the R console to show what it’s doing:</a:t>
            </a:r>
          </a:p>
          <a:p>
            <a:r>
              <a:rPr lang="en-US" dirty="0"/>
              <a:t>2 + 2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19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7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41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09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9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5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1779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241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oints">
  <p:cSld name="Big Poin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2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43900" y="1921167"/>
            <a:ext cx="11132400" cy="4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667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157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7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9/16/24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02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7F1D1-027A-C45B-5FB2-2B630BF3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5375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1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4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41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hyperlink" Target="https://sites.northwestern.edu/researchcomputing/resources/r-and-rstudio/" TargetMode="External"/><Relationship Id="rId7" Type="http://schemas.openxmlformats.org/officeDocument/2006/relationships/hyperlink" Target="http://major.io/2014/08/08/use-gist-gem-github-enterprise-github-com" TargetMode="External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s://pngimg.com/download/93941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freepngimg.com/png/70298-management-business-icons-consultant-company-social-marketing" TargetMode="External"/><Relationship Id="rId14" Type="http://schemas.openxmlformats.org/officeDocument/2006/relationships/hyperlink" Target="https://pngimg.com/download/51554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1_0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rethaneoi.blogspot.com/2013/03/sorry-but-i-think-im-lost.html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C0_54843E36.xml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emeguy.com/photo/251542/pigeon-to-do-list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log.rstudio.com/2020/05/27/rstudio-1-3-release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ngall.com/scroll-pn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illustrations/cat-computer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661-dexters-laboratory-hd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748-dexters-laboratory-clipart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0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www.rawpixel.com/search/cartoon%20cat" TargetMode="External"/><Relationship Id="rId9" Type="http://schemas.microsoft.com/office/2007/relationships/diagramDrawing" Target="../diagrams/drawin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sv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016473C-C969-E704-6FB8-80BA8DA74037}"/>
              </a:ext>
            </a:extLst>
          </p:cNvPr>
          <p:cNvSpPr/>
          <p:nvPr/>
        </p:nvSpPr>
        <p:spPr>
          <a:xfrm>
            <a:off x="0" y="3692963"/>
            <a:ext cx="12192000" cy="3165037"/>
          </a:xfrm>
          <a:prstGeom prst="rect">
            <a:avLst/>
          </a:prstGeom>
          <a:solidFill>
            <a:srgbClr val="FFC000">
              <a:alpha val="21067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04CFA7-23CB-36F0-6B54-6F3FF5144621}"/>
              </a:ext>
            </a:extLst>
          </p:cNvPr>
          <p:cNvSpPr/>
          <p:nvPr/>
        </p:nvSpPr>
        <p:spPr>
          <a:xfrm>
            <a:off x="0" y="12283"/>
            <a:ext cx="12192000" cy="15640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ED085E-6B24-CC4B-E40E-98660253C51D}"/>
              </a:ext>
            </a:extLst>
          </p:cNvPr>
          <p:cNvSpPr txBox="1">
            <a:spLocks/>
          </p:cNvSpPr>
          <p:nvPr/>
        </p:nvSpPr>
        <p:spPr>
          <a:xfrm>
            <a:off x="0" y="216835"/>
            <a:ext cx="12192000" cy="8163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R Programming Concepts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D0D5C3-A59F-9836-C07C-AA3A2430FF8D}"/>
              </a:ext>
            </a:extLst>
          </p:cNvPr>
          <p:cNvSpPr txBox="1">
            <a:spLocks/>
          </p:cNvSpPr>
          <p:nvPr/>
        </p:nvSpPr>
        <p:spPr>
          <a:xfrm>
            <a:off x="-100399" y="911766"/>
            <a:ext cx="12192000" cy="6522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schemeClr val="bg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September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E425C-7F88-8E08-FCFA-4A777CD7CA01}"/>
              </a:ext>
            </a:extLst>
          </p:cNvPr>
          <p:cNvSpPr txBox="1"/>
          <p:nvPr/>
        </p:nvSpPr>
        <p:spPr>
          <a:xfrm>
            <a:off x="1382463" y="1868090"/>
            <a:ext cx="77409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You should have R &amp; RStudio installed</a:t>
            </a:r>
          </a:p>
          <a:p>
            <a:r>
              <a:rPr lang="en-US" sz="2200" i="1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https://sites.northwestern.edu/researchcomputing/resources/r-and-rstudio/</a:t>
            </a:r>
            <a:endParaRPr lang="en-US" sz="1600" i="1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8" name="Picture 7" descr="A blue letter r on a black background&#10;&#10;Description automatically generated">
            <a:extLst>
              <a:ext uri="{FF2B5EF4-FFF2-40B4-BE49-F238E27FC236}">
                <a16:creationId xmlns:a16="http://schemas.microsoft.com/office/drawing/2014/main" id="{937C6BFC-2983-EEFA-7FF5-FACAAF255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5821" y="2025297"/>
            <a:ext cx="515837" cy="45655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CE43DEA7-7CC5-2043-CD26-2FD4DB959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3394" y="2765020"/>
            <a:ext cx="921354" cy="86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211AC-2AF4-BC21-893A-AB3DA88B321E}"/>
              </a:ext>
            </a:extLst>
          </p:cNvPr>
          <p:cNvSpPr txBox="1"/>
          <p:nvPr/>
        </p:nvSpPr>
        <p:spPr>
          <a:xfrm>
            <a:off x="1476158" y="2860037"/>
            <a:ext cx="67405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Download the materials from GitHub</a:t>
            </a:r>
          </a:p>
          <a:p>
            <a:r>
              <a:rPr lang="en-US" sz="22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US" sz="22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github.com</a:t>
            </a:r>
            <a:r>
              <a:rPr lang="en-US" sz="22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22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nuitrcs</a:t>
            </a:r>
            <a:r>
              <a:rPr lang="en-US" sz="22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/R-programming-concepts</a:t>
            </a:r>
            <a:endParaRPr lang="en-US" sz="2200" i="1" dirty="0">
              <a:solidFill>
                <a:srgbClr val="0070C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8597B-5505-9F8D-74D0-D6885411599D}"/>
              </a:ext>
            </a:extLst>
          </p:cNvPr>
          <p:cNvSpPr txBox="1"/>
          <p:nvPr/>
        </p:nvSpPr>
        <p:spPr>
          <a:xfrm>
            <a:off x="1317891" y="4718372"/>
            <a:ext cx="8058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Get 1-1 help from us!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rcdsconsult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26E80-6E95-BDD5-ECFE-9F484823E9D1}"/>
              </a:ext>
            </a:extLst>
          </p:cNvPr>
          <p:cNvSpPr txBox="1"/>
          <p:nvPr/>
        </p:nvSpPr>
        <p:spPr>
          <a:xfrm>
            <a:off x="1308132" y="5391056"/>
            <a:ext cx="942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Bring Your Own Data (BYOD) working groups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byod_groups</a:t>
            </a:r>
            <a:r>
              <a:rPr lang="en-US" sz="2000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 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15" name="Picture 14" descr="A handshake in a circle&#10;&#10;Description automatically generated">
            <a:extLst>
              <a:ext uri="{FF2B5EF4-FFF2-40B4-BE49-F238E27FC236}">
                <a16:creationId xmlns:a16="http://schemas.microsoft.com/office/drawing/2014/main" id="{E92A43B5-4607-64AE-3FCF-8B2A7FAAA8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38793" y="5969357"/>
            <a:ext cx="670222" cy="6294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35712C-30EF-D890-3934-721E5640D642}"/>
              </a:ext>
            </a:extLst>
          </p:cNvPr>
          <p:cNvSpPr txBox="1"/>
          <p:nvPr/>
        </p:nvSpPr>
        <p:spPr>
          <a:xfrm>
            <a:off x="1274555" y="6026888"/>
            <a:ext cx="942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Collaborative Project Support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collaborative_project_support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D09054-DC2C-F6FB-8CDF-979EB226A3BB}"/>
              </a:ext>
            </a:extLst>
          </p:cNvPr>
          <p:cNvGrpSpPr/>
          <p:nvPr/>
        </p:nvGrpSpPr>
        <p:grpSpPr>
          <a:xfrm>
            <a:off x="542265" y="5321982"/>
            <a:ext cx="666750" cy="629473"/>
            <a:chOff x="3947026" y="3604972"/>
            <a:chExt cx="666750" cy="629473"/>
          </a:xfrm>
        </p:grpSpPr>
        <p:pic>
          <p:nvPicPr>
            <p:cNvPr id="18" name="Picture 2" descr="Group - Free people icons">
              <a:extLst>
                <a:ext uri="{FF2B5EF4-FFF2-40B4-BE49-F238E27FC236}">
                  <a16:creationId xmlns:a16="http://schemas.microsoft.com/office/drawing/2014/main" id="{5B8EE18E-FB9D-0C87-F965-969A5D5D4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5901" y="3665209"/>
              <a:ext cx="509000" cy="50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B4971F-2C63-5CC5-EF2D-AEEB871A399A}"/>
                </a:ext>
              </a:extLst>
            </p:cNvPr>
            <p:cNvSpPr/>
            <p:nvPr/>
          </p:nvSpPr>
          <p:spPr>
            <a:xfrm>
              <a:off x="3947026" y="3604972"/>
              <a:ext cx="666750" cy="629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D9FBFC-DE85-CC31-CE21-86FCEF543636}"/>
              </a:ext>
            </a:extLst>
          </p:cNvPr>
          <p:cNvGrpSpPr/>
          <p:nvPr/>
        </p:nvGrpSpPr>
        <p:grpSpPr>
          <a:xfrm>
            <a:off x="542265" y="4667371"/>
            <a:ext cx="666750" cy="629473"/>
            <a:chOff x="5001868" y="3095176"/>
            <a:chExt cx="666750" cy="62947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4259B2-00BB-D717-3F86-CBC319F736BA}"/>
                </a:ext>
              </a:extLst>
            </p:cNvPr>
            <p:cNvSpPr/>
            <p:nvPr/>
          </p:nvSpPr>
          <p:spPr>
            <a:xfrm>
              <a:off x="5001868" y="3095176"/>
              <a:ext cx="666750" cy="62947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 descr="Lights On with solid fill">
              <a:extLst>
                <a:ext uri="{FF2B5EF4-FFF2-40B4-BE49-F238E27FC236}">
                  <a16:creationId xmlns:a16="http://schemas.microsoft.com/office/drawing/2014/main" id="{D006F146-D753-A618-17D3-2549AA3C6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67408" y="3137699"/>
              <a:ext cx="557874" cy="55787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863CE8-0506-207F-2B76-DD644A0658FB}"/>
              </a:ext>
            </a:extLst>
          </p:cNvPr>
          <p:cNvSpPr txBox="1"/>
          <p:nvPr/>
        </p:nvSpPr>
        <p:spPr>
          <a:xfrm>
            <a:off x="484605" y="3915336"/>
            <a:ext cx="11391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Get help from Northwestern IT Research Computing and Data Services!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7D0A483-95A0-2450-262C-7DE3E95A5432}"/>
              </a:ext>
            </a:extLst>
          </p:cNvPr>
          <p:cNvSpPr/>
          <p:nvPr/>
        </p:nvSpPr>
        <p:spPr>
          <a:xfrm>
            <a:off x="8628071" y="2048633"/>
            <a:ext cx="3415168" cy="879408"/>
          </a:xfrm>
          <a:prstGeom prst="roundRect">
            <a:avLst/>
          </a:prstGeom>
          <a:solidFill>
            <a:srgbClr val="F2AA84">
              <a:alpha val="3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4B7D5-80F0-6FF8-C513-6F7E1C936970}"/>
              </a:ext>
            </a:extLst>
          </p:cNvPr>
          <p:cNvSpPr txBox="1"/>
          <p:nvPr/>
        </p:nvSpPr>
        <p:spPr>
          <a:xfrm>
            <a:off x="9436623" y="2268559"/>
            <a:ext cx="25990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Franklin Gothic Medium" panose="020B0603020102020204" pitchFamily="34" charset="0"/>
                <a:cs typeface="Arial" panose="020B0604020202020204" pitchFamily="34" charset="0"/>
              </a:rPr>
              <a:t>We start at 9:05am</a:t>
            </a:r>
          </a:p>
        </p:txBody>
      </p:sp>
      <p:pic>
        <p:nvPicPr>
          <p:cNvPr id="13" name="Picture 12" descr="A red and white alarm clock&#10;&#10;Description automatically generated">
            <a:extLst>
              <a:ext uri="{FF2B5EF4-FFF2-40B4-BE49-F238E27FC236}">
                <a16:creationId xmlns:a16="http://schemas.microsoft.com/office/drawing/2014/main" id="{DCA4269B-8E56-6C23-1EF9-2301B46247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810234" y="2216541"/>
            <a:ext cx="626389" cy="547494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12DC89FB-B68A-A9B6-A1D4-D101B0C6A947}"/>
              </a:ext>
            </a:extLst>
          </p:cNvPr>
          <p:cNvSpPr/>
          <p:nvPr/>
        </p:nvSpPr>
        <p:spPr>
          <a:xfrm>
            <a:off x="538793" y="5966082"/>
            <a:ext cx="666750" cy="62947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09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096852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33783298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2;p25">
            <a:extLst>
              <a:ext uri="{FF2B5EF4-FFF2-40B4-BE49-F238E27FC236}">
                <a16:creationId xmlns:a16="http://schemas.microsoft.com/office/drawing/2014/main" id="{91315A07-BDEC-1301-81CA-F3B7FDE9C73E}"/>
              </a:ext>
            </a:extLst>
          </p:cNvPr>
          <p:cNvSpPr/>
          <p:nvPr/>
        </p:nvSpPr>
        <p:spPr>
          <a:xfrm>
            <a:off x="4990167" y="508800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902564" y="-3355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014E0-246F-E283-6BB0-40873AB49CE9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805344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5200467" y="1705467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902564" y="-21966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37A4C-BC57-9A22-572B-4709C389903D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304150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139619" y="2998829"/>
            <a:ext cx="2102800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9B88B-F10C-0D95-BDF7-1CFA0DAF42BF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223697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1563309" y="4294897"/>
            <a:ext cx="2478872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2F71C-1A6B-82F9-6BEB-E952C2190BBD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949123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025863" y="5271865"/>
            <a:ext cx="2606911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96F5396-BC28-1DAB-7A9D-A2C4FD4A6D05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8375821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29394E9-FC5A-B85B-AB52-A48E036444DC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3234624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98;p31">
            <a:extLst>
              <a:ext uri="{FF2B5EF4-FFF2-40B4-BE49-F238E27FC236}">
                <a16:creationId xmlns:a16="http://schemas.microsoft.com/office/drawing/2014/main" id="{B881B59A-DC91-7939-79B2-5C73A6373325}"/>
              </a:ext>
            </a:extLst>
          </p:cNvPr>
          <p:cNvSpPr/>
          <p:nvPr/>
        </p:nvSpPr>
        <p:spPr>
          <a:xfrm>
            <a:off x="5101445" y="572331"/>
            <a:ext cx="1885460" cy="1121039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4753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Applications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32175" y="-600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87A93D-686C-C4F8-AF89-40E2AAA9CD9D}"/>
              </a:ext>
            </a:extLst>
          </p:cNvPr>
          <p:cNvSpPr txBox="1"/>
          <p:nvPr/>
        </p:nvSpPr>
        <p:spPr>
          <a:xfrm>
            <a:off x="902564" y="593854"/>
            <a:ext cx="1166355" cy="461665"/>
          </a:xfrm>
          <a:prstGeom prst="rect">
            <a:avLst/>
          </a:prstGeom>
          <a:solidFill>
            <a:srgbClr val="92D050">
              <a:alpha val="7399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MacOS</a:t>
            </a:r>
          </a:p>
        </p:txBody>
      </p:sp>
    </p:spTree>
    <p:extLst>
      <p:ext uri="{BB962C8B-B14F-4D97-AF65-F5344CB8AC3E}">
        <p14:creationId xmlns:p14="http://schemas.microsoft.com/office/powerpoint/2010/main" val="7268874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"/>
          <p:cNvSpPr txBox="1">
            <a:spLocks noGrp="1"/>
          </p:cNvSpPr>
          <p:nvPr>
            <p:ph type="title"/>
          </p:nvPr>
        </p:nvSpPr>
        <p:spPr>
          <a:xfrm>
            <a:off x="831200" y="108700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Absolute Paths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59" name="Google Shape;459;p32"/>
          <p:cNvSpPr txBox="1"/>
          <p:nvPr/>
        </p:nvSpPr>
        <p:spPr>
          <a:xfrm>
            <a:off x="1108900" y="1918201"/>
            <a:ext cx="11601200" cy="83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0" name="Google Shape;460;p32"/>
          <p:cNvSpPr txBox="1"/>
          <p:nvPr/>
        </p:nvSpPr>
        <p:spPr>
          <a:xfrm>
            <a:off x="1108900" y="2842735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3"/>
          <p:cNvSpPr txBox="1"/>
          <p:nvPr/>
        </p:nvSpPr>
        <p:spPr>
          <a:xfrm>
            <a:off x="8252340" y="639704"/>
            <a:ext cx="3299579" cy="55778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Raleway"/>
              </a:rPr>
              <a:t>Home Directory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home directory is a personal directory assigned to a user. 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2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root directory is the starting point of the whole computer, while the home directory is specific to a user.</a:t>
            </a:r>
          </a:p>
        </p:txBody>
      </p:sp>
      <p:sp>
        <p:nvSpPr>
          <p:cNvPr id="466" name="Google Shape;466;p33"/>
          <p:cNvSpPr/>
          <p:nvPr/>
        </p:nvSpPr>
        <p:spPr>
          <a:xfrm>
            <a:off x="1069568" y="4362410"/>
            <a:ext cx="2231188" cy="7738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F31453-8588-73BB-759B-8D62476FD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01" y="639763"/>
            <a:ext cx="2948256" cy="5577781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/>
          <p:nvPr/>
        </p:nvSpPr>
        <p:spPr>
          <a:xfrm>
            <a:off x="4089932" y="2820851"/>
            <a:ext cx="2837049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73" name="Google Shape;4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4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5" name="Google Shape;4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4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7" name="Google Shape;4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4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0" name="Google Shape;480;p34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81" name="Google Shape;481;p34"/>
          <p:cNvCxnSpPr>
            <a:endCxn id="47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34"/>
          <p:cNvCxnSpPr>
            <a:endCxn id="47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34"/>
          <p:cNvCxnSpPr>
            <a:stCxn id="47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4" name="Google Shape;4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4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6" name="Google Shape;4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4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8" name="Google Shape;4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34"/>
          <p:cNvCxnSpPr>
            <a:stCxn id="473" idx="2"/>
            <a:endCxn id="49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34"/>
          <p:cNvCxnSpPr>
            <a:stCxn id="490" idx="0"/>
            <a:endCxn id="47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34"/>
          <p:cNvCxnSpPr>
            <a:stCxn id="489" idx="0"/>
            <a:endCxn id="47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34"/>
          <p:cNvCxnSpPr>
            <a:stCxn id="488" idx="0"/>
            <a:endCxn id="47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34"/>
          <p:cNvCxnSpPr>
            <a:stCxn id="492" idx="0"/>
            <a:endCxn id="47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34"/>
          <p:cNvCxnSpPr>
            <a:stCxn id="485" idx="1"/>
            <a:endCxn id="47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34"/>
          <p:cNvCxnSpPr>
            <a:endCxn id="47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0" name="Google Shape;5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4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2" name="Google Shape;5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4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4" name="Google Shape;5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4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6" name="Google Shape;5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4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8" name="Google Shape;508;p34"/>
          <p:cNvCxnSpPr>
            <a:endCxn id="48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4"/>
          <p:cNvCxnSpPr>
            <a:stCxn id="50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34"/>
          <p:cNvCxnSpPr>
            <a:stCxn id="50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34"/>
          <p:cNvCxnSpPr>
            <a:endCxn id="48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" name="Google Shape;5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4"/>
          <p:cNvSpPr txBox="1"/>
          <p:nvPr/>
        </p:nvSpPr>
        <p:spPr>
          <a:xfrm>
            <a:off x="1692725" y="5476868"/>
            <a:ext cx="254123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4" name="Google Shape;5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4"/>
          <p:cNvSpPr txBox="1"/>
          <p:nvPr/>
        </p:nvSpPr>
        <p:spPr>
          <a:xfrm>
            <a:off x="4654153" y="5476868"/>
            <a:ext cx="24816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6" name="Google Shape;5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32472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34"/>
          <p:cNvCxnSpPr>
            <a:endCxn id="50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34"/>
          <p:cNvCxnSpPr>
            <a:endCxn id="50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34"/>
          <p:cNvSpPr txBox="1"/>
          <p:nvPr/>
        </p:nvSpPr>
        <p:spPr>
          <a:xfrm>
            <a:off x="3695243" y="626815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0" name="Google Shape;5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4"/>
          <p:cNvSpPr txBox="1"/>
          <p:nvPr/>
        </p:nvSpPr>
        <p:spPr>
          <a:xfrm>
            <a:off x="5900075" y="6300313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2" name="Google Shape;5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/>
        </p:nvSpPr>
        <p:spPr>
          <a:xfrm>
            <a:off x="8428053" y="6300313"/>
            <a:ext cx="241619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24" name="Google Shape;524;p34"/>
          <p:cNvCxnSpPr>
            <a:stCxn id="516" idx="0"/>
            <a:endCxn id="514" idx="2"/>
          </p:cNvCxnSpPr>
          <p:nvPr/>
        </p:nvCxnSpPr>
        <p:spPr>
          <a:xfrm flipV="1">
            <a:off x="3497290" y="5943204"/>
            <a:ext cx="916972" cy="3892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4"/>
          <p:cNvCxnSpPr>
            <a:stCxn id="514" idx="2"/>
            <a:endCxn id="520" idx="0"/>
          </p:cNvCxnSpPr>
          <p:nvPr/>
        </p:nvCxnSpPr>
        <p:spPr>
          <a:xfrm>
            <a:off x="4414262" y="5943204"/>
            <a:ext cx="1287863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4"/>
          <p:cNvCxnSpPr>
            <a:stCxn id="514" idx="2"/>
            <a:endCxn id="522" idx="0"/>
          </p:cNvCxnSpPr>
          <p:nvPr/>
        </p:nvCxnSpPr>
        <p:spPr>
          <a:xfrm>
            <a:off x="4414262" y="5943204"/>
            <a:ext cx="3815839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4"/>
          <p:cNvSpPr txBox="1"/>
          <p:nvPr/>
        </p:nvSpPr>
        <p:spPr>
          <a:xfrm>
            <a:off x="832175" y="-25735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Home Directory: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40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40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8" name="Google Shape;528;p34"/>
          <p:cNvSpPr txBox="1"/>
          <p:nvPr/>
        </p:nvSpPr>
        <p:spPr>
          <a:xfrm>
            <a:off x="3868087" y="2078084"/>
            <a:ext cx="64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6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terminology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610" y="1507414"/>
            <a:ext cx="3379513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Programming languages</a:t>
            </a:r>
          </a:p>
          <a:p>
            <a:pPr algn="r"/>
            <a:r>
              <a:rPr lang="en-US" sz="2000" dirty="0"/>
              <a:t> consoles</a:t>
            </a:r>
          </a:p>
          <a:p>
            <a:pPr algn="r"/>
            <a:r>
              <a:rPr lang="en-US" sz="2000" dirty="0"/>
              <a:t> </a:t>
            </a:r>
            <a:r>
              <a:rPr lang="en-US" sz="2000" dirty="0" err="1"/>
              <a:t>guis</a:t>
            </a: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353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/>
          <p:nvPr/>
        </p:nvSpPr>
        <p:spPr>
          <a:xfrm>
            <a:off x="3009989" y="5952563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34" name="Google Shape;5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5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6" name="Google Shape;5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5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8" name="Google Shape;5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5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Google Shape;540;p35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35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42" name="Google Shape;542;p35"/>
          <p:cNvCxnSpPr>
            <a:endCxn id="540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35"/>
          <p:cNvCxnSpPr>
            <a:endCxn id="540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35"/>
          <p:cNvCxnSpPr>
            <a:stCxn id="540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5" name="Google Shape;5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5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7" name="Google Shape;5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5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9" name="Google Shape;5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35"/>
          <p:cNvCxnSpPr>
            <a:stCxn id="534" idx="2"/>
            <a:endCxn id="552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35"/>
          <p:cNvCxnSpPr>
            <a:stCxn id="551" idx="0"/>
            <a:endCxn id="534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35"/>
          <p:cNvCxnSpPr>
            <a:stCxn id="550" idx="0"/>
            <a:endCxn id="534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35"/>
          <p:cNvCxnSpPr>
            <a:stCxn id="549" idx="0"/>
            <a:endCxn id="538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35"/>
          <p:cNvCxnSpPr>
            <a:stCxn id="553" idx="0"/>
            <a:endCxn id="538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35"/>
          <p:cNvCxnSpPr>
            <a:stCxn id="546" idx="1"/>
            <a:endCxn id="536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35"/>
          <p:cNvCxnSpPr>
            <a:endCxn id="536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1" name="Google Shape;5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5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3" name="Google Shape;5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5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5" name="Google Shape;5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5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7" name="Google Shape;5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5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69" name="Google Shape;569;p35"/>
          <p:cNvCxnSpPr>
            <a:endCxn id="545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35"/>
          <p:cNvCxnSpPr>
            <a:stCxn id="563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35"/>
          <p:cNvCxnSpPr>
            <a:stCxn id="565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35"/>
          <p:cNvCxnSpPr>
            <a:endCxn id="545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3" name="Google Shape;5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5"/>
          <p:cNvSpPr txBox="1"/>
          <p:nvPr/>
        </p:nvSpPr>
        <p:spPr>
          <a:xfrm>
            <a:off x="1692725" y="5476868"/>
            <a:ext cx="30482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5" name="Google Shape;5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5"/>
          <p:cNvSpPr txBox="1"/>
          <p:nvPr/>
        </p:nvSpPr>
        <p:spPr>
          <a:xfrm>
            <a:off x="4654152" y="5476868"/>
            <a:ext cx="2568455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7" name="Google Shape;5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35"/>
          <p:cNvCxnSpPr>
            <a:endCxn id="561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35"/>
          <p:cNvCxnSpPr>
            <a:endCxn id="561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" name="Google Shape;580;p35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1" name="Google Shape;5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5"/>
          <p:cNvSpPr txBox="1"/>
          <p:nvPr/>
        </p:nvSpPr>
        <p:spPr>
          <a:xfrm>
            <a:off x="5900075" y="6280435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3" name="Google Shape;5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5"/>
          <p:cNvSpPr txBox="1"/>
          <p:nvPr/>
        </p:nvSpPr>
        <p:spPr>
          <a:xfrm>
            <a:off x="8428052" y="6280435"/>
            <a:ext cx="252374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5" name="Google Shape;585;p35"/>
          <p:cNvCxnSpPr>
            <a:stCxn id="577" idx="0"/>
            <a:endCxn id="575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35"/>
          <p:cNvCxnSpPr>
            <a:stCxn id="575" idx="2"/>
            <a:endCxn id="581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35"/>
          <p:cNvCxnSpPr>
            <a:stCxn id="575" idx="2"/>
            <a:endCxn id="583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8" name="Google Shape;588;p35"/>
          <p:cNvSpPr txBox="1"/>
          <p:nvPr/>
        </p:nvSpPr>
        <p:spPr>
          <a:xfrm>
            <a:off x="853381" y="-4496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9" name="Google Shape;589;p35"/>
          <p:cNvCxnSpPr>
            <a:cxnSpLocks/>
          </p:cNvCxnSpPr>
          <p:nvPr/>
        </p:nvCxnSpPr>
        <p:spPr>
          <a:xfrm>
            <a:off x="1036966" y="367346"/>
            <a:ext cx="3588194" cy="312131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6"/>
          <p:cNvSpPr txBox="1">
            <a:spLocks noGrp="1"/>
          </p:cNvSpPr>
          <p:nvPr>
            <p:ph type="title"/>
          </p:nvPr>
        </p:nvSpPr>
        <p:spPr>
          <a:xfrm>
            <a:off x="1020034" y="53137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8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Working Directory</a:t>
            </a:r>
            <a:endParaRPr sz="480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5" name="Google Shape;595;p36"/>
          <p:cNvSpPr txBox="1">
            <a:spLocks noGrp="1"/>
          </p:cNvSpPr>
          <p:nvPr>
            <p:ph type="subTitle" idx="1"/>
          </p:nvPr>
        </p:nvSpPr>
        <p:spPr>
          <a:xfrm>
            <a:off x="932245" y="1730659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1"/>
                </a:solidFill>
                <a:latin typeface="+mn-lt"/>
              </a:rPr>
              <a:t>A directory in the file system associated with a running process or program (aka "</a:t>
            </a:r>
            <a:r>
              <a:rPr lang="en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where you're working from</a:t>
            </a:r>
            <a:r>
              <a:rPr lang="en" dirty="0">
                <a:solidFill>
                  <a:schemeClr val="tx1"/>
                </a:solidFill>
                <a:latin typeface="+mn-lt"/>
              </a:rPr>
              <a:t>")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Where the computer starts when looking for files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</a:t>
            </a:r>
            <a:r>
              <a:rPr lang="en">
                <a:solidFill>
                  <a:schemeClr val="tx1"/>
                </a:solidFill>
                <a:latin typeface="+mn-lt"/>
              </a:rPr>
              <a:t>Uses </a:t>
            </a:r>
            <a:r>
              <a:rPr lang="en" b="1" i="1">
                <a:solidFill>
                  <a:srgbClr val="00B0F0"/>
                </a:solidFill>
                <a:latin typeface="+mn-lt"/>
              </a:rPr>
              <a:t>Relative Relative Relative </a:t>
            </a:r>
            <a:r>
              <a:rPr lang="en" b="1" i="1" dirty="0">
                <a:solidFill>
                  <a:srgbClr val="00B0F0"/>
                </a:solidFill>
                <a:latin typeface="+mn-lt"/>
              </a:rPr>
              <a:t>File Paths</a:t>
            </a:r>
            <a:endParaRPr b="1" i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00418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EXAMPLE OF A RELATIVE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2578100"/>
            <a:ext cx="10227733" cy="33683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Remember our absolute path: Earth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North America  United States  Illinois  Evanston  Tech Drive  2233 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The relative path (relative to Illinois) would be: Evanston  Tech Drive  2233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9454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/>
          <p:nvPr/>
        </p:nvSpPr>
        <p:spPr>
          <a:xfrm>
            <a:off x="3063631" y="600578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37"/>
          <p:cNvSpPr/>
          <p:nvPr/>
        </p:nvSpPr>
        <p:spPr>
          <a:xfrm>
            <a:off x="1519421" y="4155796"/>
            <a:ext cx="2585725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02" name="Google Shape;6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7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4" name="Google Shape;6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7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6" name="Google Shape;6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7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8" name="Google Shape;608;p37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37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10" name="Google Shape;610;p37"/>
          <p:cNvCxnSpPr>
            <a:endCxn id="608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37"/>
          <p:cNvCxnSpPr>
            <a:endCxn id="608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37"/>
          <p:cNvCxnSpPr>
            <a:stCxn id="608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3" name="Google Shape;6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7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5" name="Google Shape;6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7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7" name="Google Shape;6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p37"/>
          <p:cNvCxnSpPr>
            <a:stCxn id="602" idx="2"/>
            <a:endCxn id="620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37"/>
          <p:cNvCxnSpPr>
            <a:stCxn id="619" idx="0"/>
            <a:endCxn id="602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37"/>
          <p:cNvCxnSpPr>
            <a:stCxn id="618" idx="0"/>
            <a:endCxn id="602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37"/>
          <p:cNvCxnSpPr>
            <a:stCxn id="617" idx="0"/>
            <a:endCxn id="606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37"/>
          <p:cNvCxnSpPr>
            <a:stCxn id="621" idx="0"/>
            <a:endCxn id="606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7"/>
          <p:cNvCxnSpPr>
            <a:stCxn id="614" idx="1"/>
            <a:endCxn id="604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7"/>
          <p:cNvCxnSpPr>
            <a:endCxn id="604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9" name="Google Shape;6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7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1" name="Google Shape;6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7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3" name="Google Shape;6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7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5" name="Google Shape;6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7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37" name="Google Shape;637;p37"/>
          <p:cNvCxnSpPr>
            <a:endCxn id="613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37"/>
          <p:cNvCxnSpPr>
            <a:stCxn id="631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37"/>
          <p:cNvCxnSpPr>
            <a:stCxn id="633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37"/>
          <p:cNvCxnSpPr>
            <a:endCxn id="613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1" name="Google Shape;6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7"/>
          <p:cNvSpPr txBox="1"/>
          <p:nvPr/>
        </p:nvSpPr>
        <p:spPr>
          <a:xfrm>
            <a:off x="1692725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3" name="Google Shape;6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7"/>
          <p:cNvSpPr txBox="1"/>
          <p:nvPr/>
        </p:nvSpPr>
        <p:spPr>
          <a:xfrm>
            <a:off x="4654153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5" name="Google Shape;6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Google Shape;646;p37"/>
          <p:cNvCxnSpPr>
            <a:endCxn id="629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37"/>
          <p:cNvCxnSpPr>
            <a:endCxn id="629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p37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9" name="Google Shape;6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7"/>
          <p:cNvSpPr txBox="1"/>
          <p:nvPr/>
        </p:nvSpPr>
        <p:spPr>
          <a:xfrm>
            <a:off x="5900076" y="6280435"/>
            <a:ext cx="2459888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1" name="Google Shape;6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7"/>
          <p:cNvSpPr txBox="1"/>
          <p:nvPr/>
        </p:nvSpPr>
        <p:spPr>
          <a:xfrm>
            <a:off x="8428052" y="6280435"/>
            <a:ext cx="270377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53" name="Google Shape;653;p37"/>
          <p:cNvCxnSpPr>
            <a:stCxn id="645" idx="0"/>
            <a:endCxn id="643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37"/>
          <p:cNvCxnSpPr>
            <a:stCxn id="643" idx="2"/>
            <a:endCxn id="649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37"/>
          <p:cNvCxnSpPr>
            <a:stCxn id="643" idx="2"/>
            <a:endCxn id="651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37"/>
          <p:cNvSpPr txBox="1"/>
          <p:nvPr/>
        </p:nvSpPr>
        <p:spPr>
          <a:xfrm>
            <a:off x="911301" y="-56707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Relative Path 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34359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6402191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70D9-56EF-5ADF-D330-6562978F7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80" y="2573599"/>
            <a:ext cx="10216720" cy="13162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200" dirty="0"/>
              <a:t>.. means go up a level</a:t>
            </a:r>
          </a:p>
        </p:txBody>
      </p:sp>
    </p:spTree>
    <p:extLst>
      <p:ext uri="{BB962C8B-B14F-4D97-AF65-F5344CB8AC3E}">
        <p14:creationId xmlns:p14="http://schemas.microsoft.com/office/powerpoint/2010/main" val="14339385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3902630" y="4197356"/>
            <a:ext cx="2227706" cy="1001024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9428002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3863778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9868-9F4D-27E4-A0D6-E0DBF11C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957" y="593367"/>
            <a:ext cx="10680443" cy="83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to find paths in your computer?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10908-A888-898F-37A4-B72EFFEE3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868" y="1886588"/>
            <a:ext cx="10680443" cy="4555200"/>
          </a:xfrm>
        </p:spPr>
        <p:txBody>
          <a:bodyPr/>
          <a:lstStyle/>
          <a:p>
            <a:pPr marL="608965" indent="-456565"/>
            <a:r>
              <a:rPr lang="en-US" sz="2800" b="1" dirty="0"/>
              <a:t>Mac:</a:t>
            </a:r>
          </a:p>
          <a:p>
            <a:pPr marL="1218565" lvl="1" indent="-422910"/>
            <a:r>
              <a:rPr lang="en-US" sz="2800" i="0" dirty="0"/>
              <a:t>Right click on a file &gt; Get info ("Where")</a:t>
            </a:r>
          </a:p>
          <a:p>
            <a:pPr marL="795655" lvl="1" indent="0">
              <a:buNone/>
            </a:pPr>
            <a:endParaRPr lang="en-US" sz="2800" i="0" dirty="0"/>
          </a:p>
          <a:p>
            <a:pPr marL="608965" indent="-456565"/>
            <a:r>
              <a:rPr lang="en-US" sz="2800" b="1" dirty="0"/>
              <a:t>Windows:</a:t>
            </a:r>
          </a:p>
          <a:p>
            <a:pPr marL="1218565" lvl="1" indent="-422910"/>
            <a:r>
              <a:rPr lang="en-US" sz="2800" i="0" dirty="0"/>
              <a:t>Right click on a file &gt; Properties ("Location")</a:t>
            </a:r>
          </a:p>
          <a:p>
            <a:pPr marL="1218565" lvl="1" indent="-422910"/>
            <a:r>
              <a:rPr lang="en-US" sz="2800" i="0" dirty="0"/>
              <a:t>Or clicking in the box that contains the file name (above the list of files inside the folder)</a:t>
            </a:r>
          </a:p>
        </p:txBody>
      </p:sp>
    </p:spTree>
    <p:extLst>
      <p:ext uri="{BB962C8B-B14F-4D97-AF65-F5344CB8AC3E}">
        <p14:creationId xmlns:p14="http://schemas.microsoft.com/office/powerpoint/2010/main" val="4214767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GUI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ea typeface="Calibri"/>
                <a:cs typeface="Calibri"/>
              </a:rPr>
              <a:t>GUI: </a:t>
            </a:r>
            <a:r>
              <a:rPr lang="en-US" sz="2800" b="1" dirty="0">
                <a:solidFill>
                  <a:srgbClr val="00B0F0"/>
                </a:solidFill>
                <a:ea typeface="Calibri"/>
                <a:cs typeface="Calibri"/>
              </a:rPr>
              <a:t>Graphical User Interface</a:t>
            </a:r>
            <a:r>
              <a:rPr lang="en-US" sz="2800" dirty="0">
                <a:ea typeface="Calibri"/>
                <a:cs typeface="Calibri"/>
              </a:rPr>
              <a:t>: Programs on your computer with buttons and other visual elements; you can interact with a mouse or touchscreen </a:t>
            </a: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800" dirty="0">
                <a:ea typeface="Calibri"/>
                <a:cs typeface="Calibri"/>
              </a:rPr>
              <a:t>PowerPoint, Word, </a:t>
            </a:r>
            <a:r>
              <a:rPr lang="en-US" sz="2800" b="1" dirty="0">
                <a:ea typeface="Calibri"/>
                <a:cs typeface="Calibri"/>
              </a:rPr>
              <a:t>Excel</a:t>
            </a:r>
            <a:r>
              <a:rPr lang="en-US" sz="2800" dirty="0">
                <a:ea typeface="Calibri"/>
                <a:cs typeface="Calibri"/>
              </a:rPr>
              <a:t>, </a:t>
            </a:r>
            <a:r>
              <a:rPr lang="en-US" sz="2800" b="1" dirty="0">
                <a:ea typeface="Calibri"/>
                <a:cs typeface="Calibri"/>
              </a:rPr>
              <a:t>SPSS</a:t>
            </a:r>
            <a:r>
              <a:rPr lang="en-US" sz="2800" dirty="0">
                <a:ea typeface="Calibri"/>
                <a:cs typeface="Calibri"/>
              </a:rPr>
              <a:t>, Zoom, web browser, etc.</a:t>
            </a: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9333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3"/>
          <p:cNvSpPr txBox="1">
            <a:spLocks noGrp="1"/>
          </p:cNvSpPr>
          <p:nvPr>
            <p:ph type="title"/>
          </p:nvPr>
        </p:nvSpPr>
        <p:spPr>
          <a:xfrm>
            <a:off x="1035532" y="65536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But what is the Working Directory for R?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67" name="Google Shape;967;p43"/>
          <p:cNvSpPr txBox="1">
            <a:spLocks noGrp="1"/>
          </p:cNvSpPr>
          <p:nvPr>
            <p:ph type="body" idx="1"/>
          </p:nvPr>
        </p:nvSpPr>
        <p:spPr>
          <a:xfrm>
            <a:off x="1035532" y="1598626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2133"/>
              </a:spcBef>
            </a:pPr>
            <a:r>
              <a:rPr lang="en" sz="3200" dirty="0"/>
              <a:t>Default: home directory of the user (~)</a:t>
            </a:r>
            <a:endParaRPr sz="3200" dirty="0"/>
          </a:p>
          <a:p>
            <a:r>
              <a:rPr lang="en" sz="3200" dirty="0"/>
              <a:t>RStudio Projects: the folder you associate with the project</a:t>
            </a:r>
          </a:p>
          <a:p>
            <a:pPr marL="152396" indent="0">
              <a:buNone/>
            </a:pPr>
            <a:endParaRPr lang="en" sz="32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&gt;&gt; You can set or change the working directory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i="1" dirty="0">
                <a:solidFill>
                  <a:schemeClr val="tx1"/>
                </a:solidFill>
              </a:rPr>
              <a:t>Let’s go to R for a minute to see how to do this…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Rectangle 977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986" name="Rectangle 985">
            <a:extLst>
              <a:ext uri="{FF2B5EF4-FFF2-40B4-BE49-F238E27FC236}">
                <a16:creationId xmlns:a16="http://schemas.microsoft.com/office/drawing/2014/main" id="{4B526CBF-0AA4-49A9-B305-EE0AF3AF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4" name="Picture 973" descr="Fork in rural forest road">
            <a:extLst>
              <a:ext uri="{FF2B5EF4-FFF2-40B4-BE49-F238E27FC236}">
                <a16:creationId xmlns:a16="http://schemas.microsoft.com/office/drawing/2014/main" id="{5E2D1E1A-A2E1-42BE-D16F-456DD780A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988" name="Group 987">
            <a:extLst>
              <a:ext uri="{FF2B5EF4-FFF2-40B4-BE49-F238E27FC236}">
                <a16:creationId xmlns:a16="http://schemas.microsoft.com/office/drawing/2014/main" id="{CC8B5139-02E6-4DEA-9CCE-962CAF0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989" name="Rectangle 988">
              <a:extLst>
                <a:ext uri="{FF2B5EF4-FFF2-40B4-BE49-F238E27FC236}">
                  <a16:creationId xmlns:a16="http://schemas.microsoft.com/office/drawing/2014/main" id="{C0470BC0-AB0D-4A03-B4F1-5DDA9A31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90" name="Rectangle 989">
              <a:extLst>
                <a:ext uri="{FF2B5EF4-FFF2-40B4-BE49-F238E27FC236}">
                  <a16:creationId xmlns:a16="http://schemas.microsoft.com/office/drawing/2014/main" id="{724A08B2-EC2C-4641-81BE-FE8B068BE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972" name="Google Shape;972;p44"/>
          <p:cNvSpPr txBox="1"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</a:rPr>
              <a:t>Why not just use absolute paths?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5"/>
          <p:cNvSpPr txBox="1">
            <a:spLocks noGrp="1"/>
          </p:cNvSpPr>
          <p:nvPr>
            <p:ph type="title"/>
          </p:nvPr>
        </p:nvSpPr>
        <p:spPr>
          <a:xfrm>
            <a:off x="1097525" y="62436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Store Project Files Together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78" name="Google Shape;978;p45"/>
          <p:cNvSpPr txBox="1">
            <a:spLocks noGrp="1"/>
          </p:cNvSpPr>
          <p:nvPr>
            <p:ph type="body" idx="1"/>
          </p:nvPr>
        </p:nvSpPr>
        <p:spPr>
          <a:xfrm>
            <a:off x="1097525" y="1567630"/>
            <a:ext cx="11360800" cy="50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project_directory</a:t>
            </a:r>
            <a:endParaRPr/>
          </a:p>
          <a:p>
            <a:pPr>
              <a:spcBef>
                <a:spcPts val="2133"/>
              </a:spcBef>
              <a:buChar char="➢"/>
            </a:pPr>
            <a:r>
              <a:rPr lang="en"/>
              <a:t>code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process_data.r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make_graphs.r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estimate_model.r</a:t>
            </a:r>
            <a:endParaRPr/>
          </a:p>
          <a:p>
            <a:pPr>
              <a:buChar char="➢"/>
            </a:pPr>
            <a:r>
              <a:rPr lang="en"/>
              <a:t>data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people.csv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exam1.csv</a:t>
            </a:r>
            <a:endParaRPr/>
          </a:p>
          <a:p>
            <a:pPr>
              <a:buChar char="➢"/>
            </a:pPr>
            <a:r>
              <a:rPr lang="en"/>
              <a:t>output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impact_plot.pdf</a:t>
            </a:r>
            <a:endParaRPr/>
          </a:p>
          <a:p>
            <a:pPr>
              <a:buChar char="➢"/>
            </a:pPr>
            <a:r>
              <a:rPr lang="en"/>
              <a:t>reports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chapter1.docx</a:t>
            </a:r>
            <a:endParaRPr/>
          </a:p>
        </p:txBody>
      </p:sp>
      <p:grpSp>
        <p:nvGrpSpPr>
          <p:cNvPr id="979" name="Google Shape;979;p45"/>
          <p:cNvGrpSpPr/>
          <p:nvPr/>
        </p:nvGrpSpPr>
        <p:grpSpPr>
          <a:xfrm>
            <a:off x="3789692" y="1935231"/>
            <a:ext cx="6465167" cy="603233"/>
            <a:chOff x="2330825" y="1428175"/>
            <a:chExt cx="4848875" cy="452425"/>
          </a:xfrm>
        </p:grpSpPr>
        <p:cxnSp>
          <p:nvCxnSpPr>
            <p:cNvPr id="980" name="Google Shape;980;p45"/>
            <p:cNvCxnSpPr/>
            <p:nvPr/>
          </p:nvCxnSpPr>
          <p:spPr>
            <a:xfrm rot="10800000">
              <a:off x="2330825" y="1428175"/>
              <a:ext cx="2199300" cy="368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81" name="Google Shape;981;p45"/>
            <p:cNvSpPr txBox="1"/>
            <p:nvPr/>
          </p:nvSpPr>
          <p:spPr>
            <a:xfrm>
              <a:off x="4610200" y="1623800"/>
              <a:ext cx="25695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>
                  <a:solidFill>
                    <a:srgbClr val="FF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working directory</a:t>
              </a:r>
              <a:endParaRPr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script5.R</a:t>
            </a:r>
          </a:p>
        </p:txBody>
      </p:sp>
    </p:spTree>
    <p:extLst>
      <p:ext uri="{BB962C8B-B14F-4D97-AF65-F5344CB8AC3E}">
        <p14:creationId xmlns:p14="http://schemas.microsoft.com/office/powerpoint/2010/main" val="3839613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Working with files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Reading, opening</a:t>
            </a:r>
          </a:p>
          <a:p>
            <a:pPr algn="r"/>
            <a:r>
              <a:rPr lang="en-US" sz="2000" dirty="0"/>
              <a:t>Writing, saving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15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8"/>
          <p:cNvSpPr txBox="1">
            <a:spLocks noGrp="1"/>
          </p:cNvSpPr>
          <p:nvPr>
            <p:ph type="title"/>
          </p:nvPr>
        </p:nvSpPr>
        <p:spPr>
          <a:xfrm>
            <a:off x="940857" y="546872"/>
            <a:ext cx="880943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" dirty="0" err="1">
                <a:solidFill>
                  <a:schemeClr val="tx1"/>
                </a:solidFill>
              </a:rPr>
              <a:t>ome</a:t>
            </a:r>
            <a:r>
              <a:rPr lang="en" dirty="0">
                <a:solidFill>
                  <a:schemeClr val="tx1"/>
                </a:solidFill>
              </a:rPr>
              <a:t> types of files that you can use within </a:t>
            </a:r>
            <a:r>
              <a:rPr lang="en" dirty="0" err="1">
                <a:solidFill>
                  <a:schemeClr val="tx1"/>
                </a:solidFill>
              </a:rPr>
              <a:t>rstudio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58" name="Google Shape;1058;p58"/>
          <p:cNvSpPr txBox="1">
            <a:spLocks noGrp="1"/>
          </p:cNvSpPr>
          <p:nvPr>
            <p:ph type="body" idx="1"/>
          </p:nvPr>
        </p:nvSpPr>
        <p:spPr>
          <a:xfrm>
            <a:off x="1035532" y="1373911"/>
            <a:ext cx="1115646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Popular file formats used by researchers and R coders:</a:t>
            </a:r>
          </a:p>
          <a:p>
            <a:pPr marL="457200" indent="-457200"/>
            <a:r>
              <a:rPr lang="en-US" sz="2800" dirty="0"/>
              <a:t>R script (.R)</a:t>
            </a:r>
          </a:p>
          <a:p>
            <a:pPr marL="457200" indent="-457200"/>
            <a:r>
              <a:rPr lang="en-US" sz="2800" dirty="0"/>
              <a:t>R Markdown (.</a:t>
            </a:r>
            <a:r>
              <a:rPr lang="en-US" sz="2800" dirty="0" err="1"/>
              <a:t>Rmd</a:t>
            </a:r>
            <a:r>
              <a:rPr lang="en-US" sz="2800" dirty="0"/>
              <a:t>)</a:t>
            </a:r>
          </a:p>
          <a:p>
            <a:pPr marL="457200" indent="-457200"/>
            <a:r>
              <a:rPr lang="en-US" sz="2800" dirty="0"/>
              <a:t>Quarto Markdown (.</a:t>
            </a:r>
            <a:r>
              <a:rPr lang="en-US" sz="2800" dirty="0" err="1"/>
              <a:t>qmd</a:t>
            </a:r>
            <a:r>
              <a:rPr lang="en-US" sz="2800" dirty="0"/>
              <a:t>)</a:t>
            </a:r>
            <a:endParaRPr sz="2800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2A5E297-FCC0-4CBB-B0F2-AD10B61F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FBDA2-CA1E-4D12-868A-9193C9AA7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2873" y="734134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57523-7710-2F5A-15DA-B15BC9EF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 Markdown/QuaRTo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DDB27-A253-CB4A-54CC-676B742D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9243" y="3505095"/>
            <a:ext cx="6798608" cy="1733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EBEBEB"/>
                </a:solidFill>
              </a:rPr>
              <a:t>Back to RStudio...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3E10249-5CE7-46B7-BF63-CADFE9DC1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A0B672-D861-46A7-A5CE-F47D2E89C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538C5F-339E-4E2E-9D0C-CB525B78A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A4A019-FFF6-4EC2-9691-648866110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B5B8C44F-C449-B263-1476-0007F641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0" r="13867" b="-2"/>
          <a:stretch/>
        </p:blipFill>
        <p:spPr>
          <a:xfrm>
            <a:off x="478172" y="723899"/>
            <a:ext cx="3671681" cy="567690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178257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4847046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4431711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Data frames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Rectangles of data</a:t>
            </a:r>
          </a:p>
          <a:p>
            <a:pPr algn="r"/>
            <a:r>
              <a:rPr lang="en-US" sz="2000" dirty="0"/>
              <a:t>Rows</a:t>
            </a:r>
          </a:p>
          <a:p>
            <a:pPr algn="r"/>
            <a:r>
              <a:rPr lang="en-US" sz="2000" dirty="0"/>
              <a:t>Columns</a:t>
            </a:r>
          </a:p>
          <a:p>
            <a:pPr algn="r"/>
            <a:r>
              <a:rPr lang="en-US" sz="2000" dirty="0"/>
              <a:t>indexing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633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9"/>
          <p:cNvSpPr txBox="1">
            <a:spLocks noGrp="1"/>
          </p:cNvSpPr>
          <p:nvPr>
            <p:ph type="title"/>
          </p:nvPr>
        </p:nvSpPr>
        <p:spPr>
          <a:xfrm>
            <a:off x="831200" y="497433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Rectangles of Data</a:t>
            </a:r>
            <a:endParaRPr sz="4400" dirty="0">
              <a:solidFill>
                <a:schemeClr val="tx1"/>
              </a:solidFill>
            </a:endParaRPr>
          </a:p>
        </p:txBody>
      </p:sp>
      <p:pic>
        <p:nvPicPr>
          <p:cNvPr id="1064" name="Google Shape;1064;p59"/>
          <p:cNvPicPr preferRelativeResize="0"/>
          <p:nvPr/>
        </p:nvPicPr>
        <p:blipFill rotWithShape="1">
          <a:blip r:embed="rId3">
            <a:alphaModFix/>
          </a:blip>
          <a:srcRect b="18895"/>
          <a:stretch/>
        </p:blipFill>
        <p:spPr>
          <a:xfrm>
            <a:off x="1217961" y="2174538"/>
            <a:ext cx="10267795" cy="26024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C513EF-B58D-9DBD-0E0F-A91EEEBE8437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View(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049C86-1289-8870-35F4-8F2FFE83A4A8}"/>
              </a:ext>
            </a:extLst>
          </p:cNvPr>
          <p:cNvSpPr txBox="1"/>
          <p:nvPr/>
        </p:nvSpPr>
        <p:spPr>
          <a:xfrm>
            <a:off x="1497724" y="4783554"/>
            <a:ext cx="2569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variables/</a:t>
            </a:r>
          </a:p>
          <a:p>
            <a:pPr algn="ctr"/>
            <a:r>
              <a:rPr lang="en-US" sz="2800" dirty="0"/>
              <a:t>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9915C-0B24-BD22-7E23-03051C5486B8}"/>
              </a:ext>
            </a:extLst>
          </p:cNvPr>
          <p:cNvSpPr txBox="1"/>
          <p:nvPr/>
        </p:nvSpPr>
        <p:spPr>
          <a:xfrm>
            <a:off x="5008183" y="4938447"/>
            <a:ext cx="256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74EF1-BA23-F3FD-735C-24433AFBAF90}"/>
              </a:ext>
            </a:extLst>
          </p:cNvPr>
          <p:cNvSpPr txBox="1"/>
          <p:nvPr/>
        </p:nvSpPr>
        <p:spPr>
          <a:xfrm>
            <a:off x="8364772" y="4938447"/>
            <a:ext cx="256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asure map with pirate symbols&#10;&#10;Description automatically generated">
            <a:extLst>
              <a:ext uri="{FF2B5EF4-FFF2-40B4-BE49-F238E27FC236}">
                <a16:creationId xmlns:a16="http://schemas.microsoft.com/office/drawing/2014/main" id="{04F2C2D7-2A29-209C-8C0C-7314C1A8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5" y="832732"/>
            <a:ext cx="6900380" cy="519253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A4E52B5-BD84-F71E-A581-5040494D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276" y="1565178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300" dirty="0"/>
              <a:t>Problem: 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>
                <a:latin typeface="+mn-lt"/>
              </a:rPr>
              <a:t>How do we tell others what we did?</a:t>
            </a:r>
            <a:br>
              <a:rPr lang="en-US" sz="2300" dirty="0">
                <a:latin typeface="+mn-lt"/>
              </a:rPr>
            </a:br>
            <a:br>
              <a:rPr lang="en-US" sz="2300" dirty="0">
                <a:latin typeface="+mn-lt"/>
              </a:rPr>
            </a:br>
            <a:r>
              <a:rPr lang="en-US" sz="2300" dirty="0">
                <a:latin typeface="+mn-lt"/>
              </a:rPr>
              <a:t>How do we keep track of what we did for ourselves?</a:t>
            </a:r>
          </a:p>
        </p:txBody>
      </p:sp>
    </p:spTree>
    <p:extLst>
      <p:ext uri="{BB962C8B-B14F-4D97-AF65-F5344CB8AC3E}">
        <p14:creationId xmlns:p14="http://schemas.microsoft.com/office/powerpoint/2010/main" val="41399884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0"/>
          <p:cNvSpPr txBox="1">
            <a:spLocks noGrp="1"/>
          </p:cNvSpPr>
          <p:nvPr>
            <p:ph type="title"/>
          </p:nvPr>
        </p:nvSpPr>
        <p:spPr>
          <a:xfrm>
            <a:off x="831200" y="580755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Rows: Observations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70" name="Google Shape;1070;p60"/>
          <p:cNvSpPr txBox="1">
            <a:spLocks noGrp="1"/>
          </p:cNvSpPr>
          <p:nvPr>
            <p:ph type="subTitle" idx="1"/>
          </p:nvPr>
        </p:nvSpPr>
        <p:spPr>
          <a:xfrm>
            <a:off x="1059600" y="1921167"/>
            <a:ext cx="6665503" cy="336028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Person (or mouse, worm, etc.)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Country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Year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Run/trial of an experiment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Chemical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Sample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E7A7E-B28D-A353-5BC7-5196C8DFAC9D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nrow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1"/>
          <p:cNvSpPr txBox="1">
            <a:spLocks noGrp="1"/>
          </p:cNvSpPr>
          <p:nvPr>
            <p:ph type="title"/>
          </p:nvPr>
        </p:nvSpPr>
        <p:spPr>
          <a:xfrm>
            <a:off x="882259" y="593367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Columns: Variables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76" name="Google Shape;1076;p61"/>
          <p:cNvSpPr txBox="1">
            <a:spLocks noGrp="1"/>
          </p:cNvSpPr>
          <p:nvPr>
            <p:ph type="subTitle" idx="1"/>
          </p:nvPr>
        </p:nvSpPr>
        <p:spPr>
          <a:xfrm>
            <a:off x="996459" y="18473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Measurements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Grouping/identification variables: 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trial/sample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condition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label for the observation (country name)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Each ID variable in its own column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E97A3-187E-E224-8518-F591E86DD969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ncol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$ operator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columns by names 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	</a:t>
            </a:r>
            <a:r>
              <a:rPr lang="en-US" sz="3200" b="1" dirty="0" err="1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Monaco" pitchFamily="2" charset="77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00B050"/>
                </a:solidFill>
                <a:latin typeface="Monaco" pitchFamily="2" charset="77"/>
                <a:cs typeface="Courier New" panose="02070309020205020404" pitchFamily="49" charset="0"/>
              </a:rPr>
              <a:t>column</a:t>
            </a:r>
            <a:endParaRPr lang="en-US" sz="3200" b="1" dirty="0">
              <a:solidFill>
                <a:srgbClr val="00B050"/>
              </a:solidFill>
              <a:latin typeface="Monaco" pitchFamily="2" charset="77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507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rows or columns by indexing as: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568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    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c(1,4)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c(3,5)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1539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</a:t>
            </a:r>
            <a:r>
              <a:rPr lang="en-US" sz="3200" b="1" dirty="0">
                <a:solidFill>
                  <a:srgbClr val="FF0000"/>
                </a:solidFill>
              </a:rPr>
              <a:t>don’t</a:t>
            </a:r>
            <a:r>
              <a:rPr lang="en-US" sz="3200" dirty="0">
                <a:solidFill>
                  <a:schemeClr val="tx1"/>
                </a:solidFill>
              </a:rPr>
              <a:t>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-1:-10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173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NAME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names of the columns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c(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“year”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1715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67393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4315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multiple CONDITIONs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combining conditions you want: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data$col1 &gt;= x</a:t>
            </a:r>
            <a:r>
              <a:rPr lang="en-US" sz="3200" b="1" dirty="0">
                <a:solidFill>
                  <a:srgbClr val="F024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data$col2 &gt;= y</a:t>
            </a:r>
            <a:r>
              <a:rPr lang="en-US" sz="3200" b="1" dirty="0">
                <a:solidFill>
                  <a:srgbClr val="F024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data$col1 &gt;= x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data$col2 &gt;= y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26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7F0A8-536C-F71F-3A04-435194F0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Programming Languages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8583A-2922-A235-24C4-4BF4FA614B6E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A system for giving instructions to a computer (writing code)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Specific words and characters in a specific order</a:t>
            </a:r>
          </a:p>
          <a:p>
            <a:pPr lvl="1"/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51FF3-98E7-E042-5962-78F16BFA2204}"/>
              </a:ext>
            </a:extLst>
          </p:cNvPr>
          <p:cNvSpPr txBox="1"/>
          <p:nvPr/>
        </p:nvSpPr>
        <p:spPr>
          <a:xfrm>
            <a:off x="2849078" y="16940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7508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Missing values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Missing values are represented by a special value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7030A0"/>
                </a:solidFill>
                <a:latin typeface="Courier New"/>
                <a:cs typeface="Courier New"/>
              </a:rPr>
              <a:t> is.na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(x) – returns TRUE or FALSE</a:t>
            </a:r>
          </a:p>
          <a:p>
            <a:pPr marL="383540" indent="-383540">
              <a:buNone/>
            </a:pP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 marL="383540" indent="-383540">
              <a:buNone/>
            </a:pP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For example:</a:t>
            </a:r>
            <a:endParaRPr lang="en-US" dirty="0">
              <a:solidFill>
                <a:schemeClr val="tx1"/>
              </a:solidFill>
            </a:endParaRPr>
          </a:p>
          <a:p>
            <a:pPr marL="383540" indent="-383540">
              <a:buNone/>
            </a:pPr>
            <a:endParaRPr lang="en-US" sz="3200" dirty="0">
              <a:solidFill>
                <a:schemeClr val="tx1"/>
              </a:solidFill>
              <a:latin typeface="Franklin Gothic Book"/>
              <a:cs typeface="Courier New"/>
            </a:endParaRPr>
          </a:p>
          <a:p>
            <a:pPr marL="383540" indent="-383540"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/>
                <a:cs typeface="Courier New"/>
              </a:rPr>
              <a:t> data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/>
                <a:cs typeface="Courier New"/>
              </a:rPr>
              <a:t>is.na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3200" b="1" dirty="0" err="1">
                <a:solidFill>
                  <a:srgbClr val="0070C0"/>
                </a:solidFill>
                <a:latin typeface="Courier New"/>
                <a:cs typeface="Courier New"/>
              </a:rPr>
              <a:t>data</a:t>
            </a:r>
            <a:r>
              <a:rPr lang="en-US" sz="3200" b="1" dirty="0" err="1">
                <a:solidFill>
                  <a:srgbClr val="00B050"/>
                </a:solidFill>
                <a:latin typeface="Courier New"/>
                <a:cs typeface="Courier New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/>
                <a:cs typeface="Courier New"/>
              </a:rPr>
              <a:t>column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), ]</a:t>
            </a:r>
            <a:endParaRPr lang="en-US" sz="32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179528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script6.R</a:t>
            </a:r>
          </a:p>
        </p:txBody>
      </p:sp>
    </p:spTree>
    <p:extLst>
      <p:ext uri="{BB962C8B-B14F-4D97-AF65-F5344CB8AC3E}">
        <p14:creationId xmlns:p14="http://schemas.microsoft.com/office/powerpoint/2010/main" val="2081092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648822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covered today</a:t>
            </a:r>
          </a:p>
        </p:txBody>
      </p:sp>
    </p:spTree>
    <p:extLst>
      <p:ext uri="{BB962C8B-B14F-4D97-AF65-F5344CB8AC3E}">
        <p14:creationId xmlns:p14="http://schemas.microsoft.com/office/powerpoint/2010/main" val="297316840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Organize code projects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13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3;p59">
            <a:extLst>
              <a:ext uri="{FF2B5EF4-FFF2-40B4-BE49-F238E27FC236}">
                <a16:creationId xmlns:a16="http://schemas.microsoft.com/office/drawing/2014/main" id="{FC5F1A77-21F9-45C4-1290-392BCFD73AA6}"/>
              </a:ext>
            </a:extLst>
          </p:cNvPr>
          <p:cNvSpPr txBox="1">
            <a:spLocks/>
          </p:cNvSpPr>
          <p:nvPr/>
        </p:nvSpPr>
        <p:spPr>
          <a:xfrm>
            <a:off x="1166945" y="610477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R packages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20B21-080A-0811-3DB2-9BDCAFD5D2B5}"/>
              </a:ext>
            </a:extLst>
          </p:cNvPr>
          <p:cNvSpPr txBox="1"/>
          <p:nvPr/>
        </p:nvSpPr>
        <p:spPr>
          <a:xfrm>
            <a:off x="457200" y="1704147"/>
            <a:ext cx="1158239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 packages are </a:t>
            </a:r>
            <a:r>
              <a:rPr lang="en-US" sz="2800" b="1" dirty="0">
                <a:solidFill>
                  <a:srgbClr val="F02446"/>
                </a:solidFill>
              </a:rPr>
              <a:t>extensions to the R programming language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R packages contain code, data, and documentation in a standardized collection format that can be installed by users of R</a:t>
            </a:r>
          </a:p>
          <a:p>
            <a:endParaRPr lang="en-US" sz="2800" dirty="0"/>
          </a:p>
          <a:p>
            <a:r>
              <a:rPr lang="en-US" sz="2800" u="sng" dirty="0"/>
              <a:t>Examples of useful packages:</a:t>
            </a:r>
          </a:p>
          <a:p>
            <a:r>
              <a:rPr lang="en-US" sz="2400" b="1" dirty="0">
                <a:latin typeface="Monaco" pitchFamily="2" charset="77"/>
              </a:rPr>
              <a:t>haven</a:t>
            </a:r>
            <a:r>
              <a:rPr lang="en-US" sz="2400" dirty="0"/>
              <a:t> (Enables R to read and write data from SAS, SPSS, and Stata)</a:t>
            </a:r>
          </a:p>
          <a:p>
            <a:r>
              <a:rPr lang="en-US" sz="2400" b="1" dirty="0">
                <a:latin typeface="Monaco" pitchFamily="2" charset="77"/>
              </a:rPr>
              <a:t>ggplot2</a:t>
            </a:r>
            <a:r>
              <a:rPr lang="en-US" sz="2400" dirty="0"/>
              <a:t> (R's famous package for making beautiful graphics)</a:t>
            </a:r>
          </a:p>
          <a:p>
            <a:r>
              <a:rPr lang="en-US" sz="2400" b="1" dirty="0">
                <a:latin typeface="Monaco" pitchFamily="2" charset="77"/>
              </a:rPr>
              <a:t>survival </a:t>
            </a:r>
            <a:r>
              <a:rPr lang="en-US" sz="2400" dirty="0"/>
              <a:t>(Tools for survival analysis)</a:t>
            </a:r>
            <a:endParaRPr lang="en-US" sz="2400" b="1" dirty="0">
              <a:latin typeface="Monaco" pitchFamily="2" charset="77"/>
            </a:endParaRP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40231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3;p59">
            <a:extLst>
              <a:ext uri="{FF2B5EF4-FFF2-40B4-BE49-F238E27FC236}">
                <a16:creationId xmlns:a16="http://schemas.microsoft.com/office/drawing/2014/main" id="{ACCF394F-21B0-8C34-BF84-8FE3007F0893}"/>
              </a:ext>
            </a:extLst>
          </p:cNvPr>
          <p:cNvSpPr txBox="1">
            <a:spLocks/>
          </p:cNvSpPr>
          <p:nvPr/>
        </p:nvSpPr>
        <p:spPr>
          <a:xfrm>
            <a:off x="1166945" y="610477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R packages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2C3AB-633C-6C3B-A8BF-959CE90FCA1C}"/>
              </a:ext>
            </a:extLst>
          </p:cNvPr>
          <p:cNvSpPr txBox="1"/>
          <p:nvPr/>
        </p:nvSpPr>
        <p:spPr>
          <a:xfrm>
            <a:off x="8103840" y="719451"/>
            <a:ext cx="31728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Open </a:t>
            </a:r>
            <a:r>
              <a:rPr lang="en-US" sz="3200" dirty="0">
                <a:highlight>
                  <a:srgbClr val="FFFF00"/>
                </a:highlight>
              </a:rPr>
              <a:t>script7.R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DA4C6-AB59-1E14-6C4B-43E76B82AA86}"/>
              </a:ext>
            </a:extLst>
          </p:cNvPr>
          <p:cNvSpPr txBox="1"/>
          <p:nvPr/>
        </p:nvSpPr>
        <p:spPr>
          <a:xfrm>
            <a:off x="0" y="2667218"/>
            <a:ext cx="6206835" cy="1815882"/>
          </a:xfrm>
          <a:prstGeom prst="rect">
            <a:avLst/>
          </a:prstGeom>
          <a:solidFill>
            <a:schemeClr val="accent2">
              <a:lumMod val="40000"/>
              <a:lumOff val="60000"/>
              <a:alpha val="43795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Monaco" pitchFamily="2" charset="77"/>
              </a:rPr>
              <a:t>install.packages</a:t>
            </a:r>
            <a:r>
              <a:rPr lang="en-US" sz="2000" b="1" dirty="0">
                <a:latin typeface="Monaco" pitchFamily="2" charset="77"/>
              </a:rPr>
              <a:t>(“</a:t>
            </a:r>
            <a:r>
              <a:rPr lang="en-US" sz="2000" b="1" dirty="0" err="1">
                <a:latin typeface="Monaco" pitchFamily="2" charset="77"/>
              </a:rPr>
              <a:t>package_name</a:t>
            </a:r>
            <a:r>
              <a:rPr lang="en-US" sz="2000" b="1" dirty="0">
                <a:latin typeface="Monaco" pitchFamily="2" charset="77"/>
              </a:rPr>
              <a:t>”)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400" dirty="0"/>
              <a:t>Similar to going to a shop and buying cold medication of a particular brand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C3819-4492-D1B4-4EA4-2D64F7FF9635}"/>
              </a:ext>
            </a:extLst>
          </p:cNvPr>
          <p:cNvSpPr txBox="1"/>
          <p:nvPr/>
        </p:nvSpPr>
        <p:spPr>
          <a:xfrm>
            <a:off x="6206835" y="2667218"/>
            <a:ext cx="5985165" cy="1815882"/>
          </a:xfrm>
          <a:prstGeom prst="rect">
            <a:avLst/>
          </a:prstGeom>
          <a:solidFill>
            <a:srgbClr val="FFD900">
              <a:alpha val="42451"/>
            </a:srgb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Monaco" pitchFamily="2" charset="77"/>
              </a:rPr>
              <a:t>library(</a:t>
            </a:r>
            <a:r>
              <a:rPr lang="en-US" sz="2000" b="1" dirty="0" err="1">
                <a:latin typeface="Monaco" pitchFamily="2" charset="77"/>
              </a:rPr>
              <a:t>package_name</a:t>
            </a:r>
            <a:r>
              <a:rPr lang="en-US" sz="2000" b="1" dirty="0">
                <a:latin typeface="Monaco" pitchFamily="2" charset="77"/>
              </a:rPr>
              <a:t>)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400" dirty="0"/>
              <a:t>Similar to opening the cold medication you already have at home (because you bought it earlier)</a:t>
            </a:r>
          </a:p>
        </p:txBody>
      </p:sp>
    </p:spTree>
    <p:extLst>
      <p:ext uri="{BB962C8B-B14F-4D97-AF65-F5344CB8AC3E}">
        <p14:creationId xmlns:p14="http://schemas.microsoft.com/office/powerpoint/2010/main" val="41400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30805" y="654762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Analysis Workflow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31076CB-2074-A713-FAE1-B4F307AD4DC9}"/>
              </a:ext>
            </a:extLst>
          </p:cNvPr>
          <p:cNvSpPr/>
          <p:nvPr/>
        </p:nvSpPr>
        <p:spPr>
          <a:xfrm>
            <a:off x="556401" y="2648520"/>
            <a:ext cx="2364557" cy="139147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Raw Data File</a:t>
            </a:r>
            <a:endParaRPr lang="en-US" sz="2600" dirty="0"/>
          </a:p>
          <a:p>
            <a:pPr algn="ctr"/>
            <a:r>
              <a:rPr lang="en-US" sz="2600" b="1" i="1" dirty="0" err="1"/>
              <a:t>raw_data.csv</a:t>
            </a:r>
            <a:endParaRPr lang="en-US" sz="2600" b="1" i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2F7DBBA-5CBB-2690-E8C3-F5E9808ADFA1}"/>
              </a:ext>
            </a:extLst>
          </p:cNvPr>
          <p:cNvSpPr/>
          <p:nvPr/>
        </p:nvSpPr>
        <p:spPr>
          <a:xfrm>
            <a:off x="4396454" y="2648520"/>
            <a:ext cx="2630297" cy="139147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Cleaned Data</a:t>
            </a:r>
            <a:endParaRPr lang="en-US" sz="2600" dirty="0"/>
          </a:p>
          <a:p>
            <a:pPr algn="ctr"/>
            <a:r>
              <a:rPr lang="en-US" sz="2600" b="1" i="1" dirty="0" err="1"/>
              <a:t>clean_data.csv</a:t>
            </a:r>
            <a:endParaRPr lang="en-US" sz="2600" b="1" i="1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DEA0601-0DDC-E365-6720-22056F34D152}"/>
              </a:ext>
            </a:extLst>
          </p:cNvPr>
          <p:cNvSpPr/>
          <p:nvPr/>
        </p:nvSpPr>
        <p:spPr>
          <a:xfrm>
            <a:off x="3052796" y="3128815"/>
            <a:ext cx="1211820" cy="4308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018604BE-4C89-01FD-8E86-B1D39BC6C6AB}"/>
              </a:ext>
            </a:extLst>
          </p:cNvPr>
          <p:cNvSpPr/>
          <p:nvPr/>
        </p:nvSpPr>
        <p:spPr>
          <a:xfrm>
            <a:off x="2943946" y="4003830"/>
            <a:ext cx="1582266" cy="1886149"/>
          </a:xfrm>
          <a:prstGeom prst="snip1Rect">
            <a:avLst/>
          </a:prstGeom>
          <a:solidFill>
            <a:srgbClr val="92D050">
              <a:alpha val="44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Cleaning script</a:t>
            </a:r>
          </a:p>
          <a:p>
            <a:pPr algn="ctr"/>
            <a:endParaRPr lang="en-US" sz="2200" dirty="0"/>
          </a:p>
          <a:p>
            <a:pPr algn="ctr"/>
            <a:r>
              <a:rPr lang="en-US" sz="2200" i="1" dirty="0" err="1"/>
              <a:t>cleaning.R</a:t>
            </a:r>
            <a:endParaRPr lang="en-US" sz="2200" i="1" dirty="0"/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75B9298D-4C40-335C-310D-635CA740B01F}"/>
              </a:ext>
            </a:extLst>
          </p:cNvPr>
          <p:cNvSpPr/>
          <p:nvPr/>
        </p:nvSpPr>
        <p:spPr>
          <a:xfrm>
            <a:off x="7232921" y="3916623"/>
            <a:ext cx="1521202" cy="1937187"/>
          </a:xfrm>
          <a:prstGeom prst="snip1Rect">
            <a:avLst/>
          </a:prstGeom>
          <a:solidFill>
            <a:srgbClr val="92D050">
              <a:alpha val="49701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Analysis script</a:t>
            </a:r>
          </a:p>
          <a:p>
            <a:pPr algn="ctr"/>
            <a:endParaRPr lang="en-US" sz="2200" dirty="0"/>
          </a:p>
          <a:p>
            <a:pPr algn="ctr"/>
            <a:r>
              <a:rPr lang="en-US" sz="2200" i="1" dirty="0" err="1"/>
              <a:t>analysis.R</a:t>
            </a:r>
            <a:endParaRPr lang="en-US" sz="2200" i="1" dirty="0"/>
          </a:p>
        </p:txBody>
      </p:sp>
      <p:pic>
        <p:nvPicPr>
          <p:cNvPr id="27" name="Graphic 26" descr="Bar chart with solid fill">
            <a:extLst>
              <a:ext uri="{FF2B5EF4-FFF2-40B4-BE49-F238E27FC236}">
                <a16:creationId xmlns:a16="http://schemas.microsoft.com/office/drawing/2014/main" id="{5C50BDB1-DDF9-18BF-44A2-1A8A75EF1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455" y="2617658"/>
            <a:ext cx="1269927" cy="1269927"/>
          </a:xfrm>
          <a:prstGeom prst="rect">
            <a:avLst/>
          </a:prstGeom>
        </p:spPr>
      </p:pic>
      <p:pic>
        <p:nvPicPr>
          <p:cNvPr id="29" name="Graphic 28" descr="Table with solid fill">
            <a:extLst>
              <a:ext uri="{FF2B5EF4-FFF2-40B4-BE49-F238E27FC236}">
                <a16:creationId xmlns:a16="http://schemas.microsoft.com/office/drawing/2014/main" id="{746C8389-5C34-E68D-AD33-5B9D19428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0076" y="3681077"/>
            <a:ext cx="1198306" cy="1198306"/>
          </a:xfrm>
          <a:prstGeom prst="rect">
            <a:avLst/>
          </a:prstGeom>
        </p:spPr>
      </p:pic>
      <p:pic>
        <p:nvPicPr>
          <p:cNvPr id="33" name="Graphic 32" descr="Pie chart with solid fill">
            <a:extLst>
              <a:ext uri="{FF2B5EF4-FFF2-40B4-BE49-F238E27FC236}">
                <a16:creationId xmlns:a16="http://schemas.microsoft.com/office/drawing/2014/main" id="{54A9297D-4D6D-E1D0-0C40-D70CF6655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1108" y="4745528"/>
            <a:ext cx="1197274" cy="11972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66D21D3-EB9B-D8D1-1BDD-711A8F51939E}"/>
              </a:ext>
            </a:extLst>
          </p:cNvPr>
          <p:cNvSpPr txBox="1"/>
          <p:nvPr/>
        </p:nvSpPr>
        <p:spPr>
          <a:xfrm>
            <a:off x="8798026" y="2093695"/>
            <a:ext cx="2529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Output file(s)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45A1E2-858C-0D98-3FF2-6E349DAB235B}"/>
              </a:ext>
            </a:extLst>
          </p:cNvPr>
          <p:cNvSpPr txBox="1"/>
          <p:nvPr/>
        </p:nvSpPr>
        <p:spPr>
          <a:xfrm>
            <a:off x="10009865" y="3036702"/>
            <a:ext cx="11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plot1.png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7F085D-08AE-DEC4-4F45-3D6EA9550537}"/>
              </a:ext>
            </a:extLst>
          </p:cNvPr>
          <p:cNvSpPr txBox="1"/>
          <p:nvPr/>
        </p:nvSpPr>
        <p:spPr>
          <a:xfrm>
            <a:off x="10062571" y="405665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table.csv</a:t>
            </a:r>
            <a:endParaRPr lang="en-US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A3AD32-DAE5-5276-51F0-2A1B7E9CF13D}"/>
              </a:ext>
            </a:extLst>
          </p:cNvPr>
          <p:cNvSpPr txBox="1"/>
          <p:nvPr/>
        </p:nvSpPr>
        <p:spPr>
          <a:xfrm>
            <a:off x="10062571" y="5020770"/>
            <a:ext cx="110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plot2.png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622027" y="1925245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Input file(s)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FDDC33-56E8-82C0-2609-042637DDD5F8}"/>
              </a:ext>
            </a:extLst>
          </p:cNvPr>
          <p:cNvSpPr txBox="1"/>
          <p:nvPr/>
        </p:nvSpPr>
        <p:spPr>
          <a:xfrm>
            <a:off x="2402022" y="6072196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Code script(s)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4B6435F-F6C8-AE65-B5B1-A9EF02B35E21}"/>
              </a:ext>
            </a:extLst>
          </p:cNvPr>
          <p:cNvSpPr/>
          <p:nvPr/>
        </p:nvSpPr>
        <p:spPr>
          <a:xfrm>
            <a:off x="7158589" y="3128814"/>
            <a:ext cx="1669866" cy="4308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304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78015" y="737256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1272016" y="1506431"/>
            <a:ext cx="52090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Resource to continue learning R</a:t>
            </a:r>
          </a:p>
          <a:p>
            <a:r>
              <a:rPr lang="en-US" sz="2200" b="1" dirty="0">
                <a:solidFill>
                  <a:srgbClr val="F02446"/>
                </a:solidFill>
              </a:rPr>
              <a:t>https://</a:t>
            </a:r>
            <a:r>
              <a:rPr lang="en-US" sz="2200" b="1" dirty="0" err="1">
                <a:solidFill>
                  <a:srgbClr val="F02446"/>
                </a:solidFill>
              </a:rPr>
              <a:t>bookdown.org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  <a:r>
              <a:rPr lang="en-US" sz="2200" b="1" dirty="0" err="1">
                <a:solidFill>
                  <a:srgbClr val="F02446"/>
                </a:solidFill>
              </a:rPr>
              <a:t>ndphillips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  <a:r>
              <a:rPr lang="en-US" sz="2200" b="1" dirty="0" err="1">
                <a:solidFill>
                  <a:srgbClr val="F02446"/>
                </a:solidFill>
              </a:rPr>
              <a:t>YaRrr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</a:p>
        </p:txBody>
      </p:sp>
      <p:pic>
        <p:nvPicPr>
          <p:cNvPr id="3" name="Picture 2" descr="A black beard and mustache with a hat and eye patch&#10;&#10;Description automatically generated">
            <a:extLst>
              <a:ext uri="{FF2B5EF4-FFF2-40B4-BE49-F238E27FC236}">
                <a16:creationId xmlns:a16="http://schemas.microsoft.com/office/drawing/2014/main" id="{9E783E20-ADD6-E90F-4174-63C7D2AF7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312" y="599420"/>
            <a:ext cx="4019958" cy="6207927"/>
          </a:xfrm>
          <a:prstGeom prst="rect">
            <a:avLst/>
          </a:prstGeom>
        </p:spPr>
      </p:pic>
      <p:pic>
        <p:nvPicPr>
          <p:cNvPr id="59394" name="Picture 2" descr="Cartoon cute back to school cats reading book vect">
            <a:extLst>
              <a:ext uri="{FF2B5EF4-FFF2-40B4-BE49-F238E27FC236}">
                <a16:creationId xmlns:a16="http://schemas.microsoft.com/office/drawing/2014/main" id="{52A1E5D2-1930-F470-C25A-9D46F3327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1"/>
          <a:stretch/>
        </p:blipFill>
        <p:spPr bwMode="auto">
          <a:xfrm>
            <a:off x="0" y="2696741"/>
            <a:ext cx="4222044" cy="416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B94FF0-B2A2-FC09-D094-503AAC4C5808}"/>
              </a:ext>
            </a:extLst>
          </p:cNvPr>
          <p:cNvSpPr txBox="1"/>
          <p:nvPr/>
        </p:nvSpPr>
        <p:spPr>
          <a:xfrm>
            <a:off x="4518308" y="3320510"/>
            <a:ext cx="2516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See you 9/18</a:t>
            </a:r>
          </a:p>
          <a:p>
            <a:r>
              <a:rPr lang="en-US" sz="2800" b="1" dirty="0">
                <a:solidFill>
                  <a:srgbClr val="F02446"/>
                </a:solidFill>
              </a:rPr>
              <a:t>at 9am sharp!</a:t>
            </a:r>
            <a:endParaRPr lang="en-US" sz="2200" b="1" dirty="0">
              <a:solidFill>
                <a:srgbClr val="F02446"/>
              </a:solidFill>
            </a:endParaRPr>
          </a:p>
        </p:txBody>
      </p:sp>
      <p:pic>
        <p:nvPicPr>
          <p:cNvPr id="59396" name="Picture 4" descr="Cute Cat Cartoon Creative Mute Living Room Bedroom Study Children's Room  Kindergarten Clock Wall Clock Fashion Decorative Clock Cute Cat 15x25CM |  PGMall">
            <a:extLst>
              <a:ext uri="{FF2B5EF4-FFF2-40B4-BE49-F238E27FC236}">
                <a16:creationId xmlns:a16="http://schemas.microsoft.com/office/drawing/2014/main" id="{F9076F68-9D1F-3F34-1ED1-2E4042714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0" y="4398363"/>
            <a:ext cx="1906412" cy="19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12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Console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DB9F-929C-F7C9-5E23-8F1425BD0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12" y="2056870"/>
            <a:ext cx="10749182" cy="430106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>
                <a:solidFill>
                  <a:srgbClr val="0098BE"/>
                </a:solidFill>
                <a:ea typeface="Calibri" panose="020F0502020204030204"/>
                <a:cs typeface="Calibri" panose="020F0502020204030204"/>
              </a:rPr>
              <a:t>Console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: Simple computer program where we type </a:t>
            </a:r>
            <a:r>
              <a:rPr lang="en-US" sz="2800" i="1" dirty="0">
                <a:solidFill>
                  <a:srgbClr val="00B0F0"/>
                </a:solidFill>
                <a:ea typeface="Calibri" panose="020F0502020204030204"/>
                <a:cs typeface="Calibri" panose="020F0502020204030204"/>
              </a:rPr>
              <a:t>commands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, one </a:t>
            </a:r>
            <a:r>
              <a:rPr lang="en-US" sz="2800" i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line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at a time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They can run different programming languages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Launching R runs the R console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Type instructions at a </a:t>
            </a:r>
            <a:r>
              <a:rPr lang="en-US" sz="2800" dirty="0">
                <a:solidFill>
                  <a:srgbClr val="00B050"/>
                </a:solidFill>
                <a:ea typeface="Calibri" panose="020F0502020204030204"/>
                <a:cs typeface="Calibri" panose="020F0502020204030204"/>
              </a:rPr>
              <a:t>prompt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(</a:t>
            </a:r>
            <a:r>
              <a:rPr lang="en-US" sz="2800" b="1" dirty="0">
                <a:solidFill>
                  <a:srgbClr val="00B050"/>
                </a:solidFill>
                <a:ea typeface="Calibri" panose="020F0502020204030204"/>
                <a:cs typeface="Calibri" panose="020F0502020204030204"/>
              </a:rPr>
              <a:t>&gt;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)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Used for basic operations and running other programs</a:t>
            </a:r>
          </a:p>
        </p:txBody>
      </p:sp>
    </p:spTree>
    <p:extLst>
      <p:ext uri="{BB962C8B-B14F-4D97-AF65-F5344CB8AC3E}">
        <p14:creationId xmlns:p14="http://schemas.microsoft.com/office/powerpoint/2010/main" val="358608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Console/Terminal/Shell/Command Line Interface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23D98-03B4-D2DF-2827-DABC619CBEF9}"/>
              </a:ext>
            </a:extLst>
          </p:cNvPr>
          <p:cNvSpPr txBox="1"/>
          <p:nvPr/>
        </p:nvSpPr>
        <p:spPr>
          <a:xfrm>
            <a:off x="1544256" y="2212461"/>
            <a:ext cx="9011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MacOS</a:t>
            </a:r>
            <a:r>
              <a:rPr lang="en-US" sz="2400" dirty="0">
                <a:solidFill>
                  <a:srgbClr val="7030A0"/>
                </a:solidFill>
              </a:rPr>
              <a:t> 	</a:t>
            </a:r>
            <a:r>
              <a:rPr lang="en-US" sz="2400" b="1" dirty="0">
                <a:solidFill>
                  <a:srgbClr val="7030A0"/>
                </a:solidFill>
              </a:rPr>
              <a:t>Applications &gt; Terminal</a:t>
            </a:r>
          </a:p>
          <a:p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Windows	Command Prompt (Start &gt; </a:t>
            </a:r>
            <a:r>
              <a:rPr lang="en-US" sz="2400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cmd</a:t>
            </a:r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) </a:t>
            </a:r>
            <a:r>
              <a:rPr lang="en-US" sz="2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or </a:t>
            </a:r>
            <a:r>
              <a:rPr lang="en-US" sz="2400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Powershell</a:t>
            </a:r>
            <a:endParaRPr lang="en-US" sz="24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endParaRPr lang="en-US" sz="2400" b="1" dirty="0"/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RStudio	“Terminal” tab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(we will see this later)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R			Console </a:t>
            </a:r>
            <a:r>
              <a:rPr lang="en-US" sz="2400" dirty="0">
                <a:solidFill>
                  <a:srgbClr val="0070C0"/>
                </a:solidFill>
              </a:rPr>
              <a:t>(language specific)</a:t>
            </a:r>
            <a:r>
              <a:rPr lang="en-US" sz="2400" b="1" dirty="0">
                <a:solidFill>
                  <a:srgbClr val="0070C0"/>
                </a:solidFill>
              </a:rPr>
              <a:t>	</a:t>
            </a:r>
          </a:p>
          <a:p>
            <a:endParaRPr lang="en-US" sz="2400" b="1" dirty="0"/>
          </a:p>
          <a:p>
            <a:r>
              <a:rPr lang="en-US" sz="2400" b="1" dirty="0"/>
              <a:t>Language specific consoles (similar to R)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6124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CBCE0-45D5-7AEA-43B9-A0CF580FF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1042343"/>
            <a:ext cx="9163050" cy="597888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D1D7F7-C9A7-6D2B-A960-1F2583270B27}"/>
              </a:ext>
            </a:extLst>
          </p:cNvPr>
          <p:cNvSpPr txBox="1">
            <a:spLocks/>
          </p:cNvSpPr>
          <p:nvPr/>
        </p:nvSpPr>
        <p:spPr>
          <a:xfrm>
            <a:off x="766762" y="708024"/>
            <a:ext cx="11167241" cy="13360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THE R Console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277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artoon of a bird holding a to do list&#10;&#10;Description automatically generated">
            <a:extLst>
              <a:ext uri="{FF2B5EF4-FFF2-40B4-BE49-F238E27FC236}">
                <a16:creationId xmlns:a16="http://schemas.microsoft.com/office/drawing/2014/main" id="{3EAF9C39-3B9D-0EA9-243D-1B78ABFC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481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287593-68A7-A2FA-EE02-50DF5100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300"/>
              <a:t>But that’s sometimes annoying and inconvenient…</a:t>
            </a:r>
            <a:br>
              <a:rPr lang="en-US" sz="3300"/>
            </a:br>
            <a:br>
              <a:rPr lang="en-US" sz="3300"/>
            </a:br>
            <a:r>
              <a:rPr lang="en-US" sz="3300"/>
              <a:t>and how do we record what we did?</a:t>
            </a:r>
          </a:p>
        </p:txBody>
      </p:sp>
    </p:spTree>
    <p:extLst>
      <p:ext uri="{BB962C8B-B14F-4D97-AF65-F5344CB8AC3E}">
        <p14:creationId xmlns:p14="http://schemas.microsoft.com/office/powerpoint/2010/main" val="4262673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770815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IDE: </a:t>
            </a:r>
            <a:r>
              <a:rPr lang="en-US" sz="2400" b="1" dirty="0">
                <a:solidFill>
                  <a:srgbClr val="00B0F0"/>
                </a:solidFill>
                <a:ea typeface="Calibri"/>
                <a:cs typeface="Calibri"/>
              </a:rPr>
              <a:t>Integrated Development Environment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 GUI that helps make writing computer programs easier (e.g., RStudio)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76BCB0-77AD-F65C-6B51-25D52DAE3BBB}"/>
              </a:ext>
            </a:extLst>
          </p:cNvPr>
          <p:cNvSpPr txBox="1">
            <a:spLocks/>
          </p:cNvSpPr>
          <p:nvPr/>
        </p:nvSpPr>
        <p:spPr>
          <a:xfrm>
            <a:off x="1121664" y="1237491"/>
            <a:ext cx="9594002" cy="540559"/>
          </a:xfrm>
          <a:prstGeom prst="rect">
            <a:avLst/>
          </a:prstGeom>
          <a:solidFill>
            <a:schemeClr val="accent3">
              <a:lumMod val="60000"/>
              <a:lumOff val="40000"/>
              <a:alpha val="60889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An IDE makes it easy and convenient to write code!</a:t>
            </a:r>
            <a:endParaRPr lang="en-US" sz="32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357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3B200-2729-3A95-7FEA-851A7E423494}"/>
              </a:ext>
            </a:extLst>
          </p:cNvPr>
          <p:cNvSpPr txBox="1">
            <a:spLocks/>
          </p:cNvSpPr>
          <p:nvPr/>
        </p:nvSpPr>
        <p:spPr>
          <a:xfrm>
            <a:off x="746228" y="1037967"/>
            <a:ext cx="3902774" cy="4709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 defTabSz="457200">
              <a:spcAft>
                <a:spcPts val="600"/>
              </a:spcAft>
            </a:pPr>
            <a:endParaRPr lang="en-US" sz="2800" cap="all" dirty="0">
              <a:solidFill>
                <a:srgbClr val="7030A0"/>
              </a:solidFill>
            </a:endParaRPr>
          </a:p>
          <a:p>
            <a:pPr algn="l" defTabSz="457200">
              <a:spcAft>
                <a:spcPts val="600"/>
              </a:spcAft>
            </a:pPr>
            <a:r>
              <a:rPr lang="en-US" sz="2800" cap="all" dirty="0">
                <a:solidFill>
                  <a:srgbClr val="7030A0"/>
                </a:solidFill>
              </a:rPr>
              <a:t>Research Computing and Data Services</a:t>
            </a:r>
          </a:p>
        </p:txBody>
      </p:sp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13928F46-B964-76D8-B8C3-033BD0A41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4691186"/>
              </p:ext>
            </p:extLst>
          </p:nvPr>
        </p:nvGraphicFramePr>
        <p:xfrm>
          <a:off x="5115828" y="1005840"/>
          <a:ext cx="6753084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6E2BD8-9F65-0F86-3310-90E79C248692}"/>
              </a:ext>
            </a:extLst>
          </p:cNvPr>
          <p:cNvSpPr txBox="1"/>
          <p:nvPr/>
        </p:nvSpPr>
        <p:spPr>
          <a:xfrm>
            <a:off x="1213054" y="2796333"/>
            <a:ext cx="3902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Northwestern IT</a:t>
            </a:r>
          </a:p>
        </p:txBody>
      </p:sp>
    </p:spTree>
    <p:extLst>
      <p:ext uri="{BB962C8B-B14F-4D97-AF65-F5344CB8AC3E}">
        <p14:creationId xmlns:p14="http://schemas.microsoft.com/office/powerpoint/2010/main" val="1043474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FA43C8-71D1-1EBB-AF63-0987294D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64" y="736231"/>
            <a:ext cx="8538036" cy="5571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78538D-316D-08BF-6FCA-16BB916B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07" y="2225535"/>
            <a:ext cx="2065341" cy="2107925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B67D1F84-F713-78E5-4B4B-7739513345F2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E2FBE5-90FD-C662-C77D-370F39A45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07" y="14145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R vs </a:t>
            </a:r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RStuDio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6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7A077057-AB9C-3604-C607-5354B358014B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9C027-5EF0-274B-BF0E-DDDD7516F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0" y="2323683"/>
            <a:ext cx="2347753" cy="239616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A838018-67B9-F63F-51EB-06B229887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365" y="954592"/>
            <a:ext cx="7343775" cy="5134343"/>
          </a:xfrm>
          <a:prstGeom prst="rect">
            <a:avLst/>
          </a:prstGeom>
          <a:noFill/>
          <a:effectLst>
            <a:outerShdw blurRad="239929" dist="38100" dir="5400000" sx="101000" sy="101000" algn="t" rotWithShape="0">
              <a:prstClr val="black">
                <a:alpha val="5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4DB8CE-2BD8-6BC7-B2D2-35119DA8CDBD}"/>
              </a:ext>
            </a:extLst>
          </p:cNvPr>
          <p:cNvSpPr/>
          <p:nvPr/>
        </p:nvSpPr>
        <p:spPr>
          <a:xfrm>
            <a:off x="4172365" y="3299791"/>
            <a:ext cx="4481305" cy="27891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863E17-A6E5-6055-5A0E-EB6F9862D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6" y="3745329"/>
            <a:ext cx="2114481" cy="2158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480A5-BCCA-94E5-FF5C-0DF1E7B3E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07" y="14145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R vs </a:t>
            </a:r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RStuDio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66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our panes of RStudio.">
            <a:extLst>
              <a:ext uri="{FF2B5EF4-FFF2-40B4-BE49-F238E27FC236}">
                <a16:creationId xmlns:a16="http://schemas.microsoft.com/office/drawing/2014/main" id="{DE735055-E9C6-0317-3EC5-4236FCAD8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943" y="1315280"/>
            <a:ext cx="8443042" cy="513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E2710-79C2-A128-5A3B-4768410F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0" y="2323683"/>
            <a:ext cx="2347753" cy="2396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A4749D-8552-4DAB-CF38-30F6240F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0" y="0"/>
            <a:ext cx="11029616" cy="1189554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Rstudio</a:t>
            </a:r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 pane layout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181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57ACB1-AB7C-609D-A609-7464D0CC4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229" y="570631"/>
            <a:ext cx="8777703" cy="65393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E4E6F7-65A2-07BE-4D6D-A57E040E440C}"/>
              </a:ext>
            </a:extLst>
          </p:cNvPr>
          <p:cNvSpPr txBox="1">
            <a:spLocks/>
          </p:cNvSpPr>
          <p:nvPr/>
        </p:nvSpPr>
        <p:spPr>
          <a:xfrm>
            <a:off x="8569666" y="1314922"/>
            <a:ext cx="3176246" cy="300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4048" indent="-384048">
              <a:spcAft>
                <a:spcPts val="200"/>
              </a:spcAft>
            </a:pPr>
            <a:r>
              <a:rPr lang="en-US" sz="4800" b="1" cap="all" dirty="0">
                <a:solidFill>
                  <a:schemeClr val="bg1"/>
                </a:solidFill>
              </a:rPr>
              <a:t>Let’s open RSTUDIO</a:t>
            </a:r>
          </a:p>
        </p:txBody>
      </p:sp>
    </p:spTree>
    <p:extLst>
      <p:ext uri="{BB962C8B-B14F-4D97-AF65-F5344CB8AC3E}">
        <p14:creationId xmlns:p14="http://schemas.microsoft.com/office/powerpoint/2010/main" val="605298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ED75A-9B96-23AD-113A-04B8C9C2B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olled paper with red edges&#10;&#10;Description automatically generated">
            <a:extLst>
              <a:ext uri="{FF2B5EF4-FFF2-40B4-BE49-F238E27FC236}">
                <a16:creationId xmlns:a16="http://schemas.microsoft.com/office/drawing/2014/main" id="{8A9D4542-D56E-0FF9-188E-17EC2E372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2817" y="532096"/>
            <a:ext cx="10640930" cy="6217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4D3A2B-64AD-FF9A-2802-EF86BADC3493}"/>
              </a:ext>
            </a:extLst>
          </p:cNvPr>
          <p:cNvSpPr txBox="1"/>
          <p:nvPr/>
        </p:nvSpPr>
        <p:spPr>
          <a:xfrm>
            <a:off x="2202780" y="1944924"/>
            <a:ext cx="73883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Papyrus" panose="020B0602040200020303" pitchFamily="34" charset="77"/>
              </a:rPr>
              <a:t>Your Quest: Should you choose to accept!</a:t>
            </a:r>
            <a:endParaRPr lang="en-US" sz="2800" b="1" dirty="0">
              <a:latin typeface="Papyrus" panose="020B0602040200020303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F199A-1A1F-53E5-CA6E-44C896BF85FC}"/>
              </a:ext>
            </a:extLst>
          </p:cNvPr>
          <p:cNvSpPr txBox="1"/>
          <p:nvPr/>
        </p:nvSpPr>
        <p:spPr>
          <a:xfrm>
            <a:off x="1370604" y="2471484"/>
            <a:ext cx="133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Papyrus" panose="020B0602040200020303" pitchFamily="34" charset="77"/>
              </a:rPr>
              <a:t>Quest 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439EF-BB69-70DA-5063-CE2B1A57B07C}"/>
              </a:ext>
            </a:extLst>
          </p:cNvPr>
          <p:cNvSpPr txBox="1"/>
          <p:nvPr/>
        </p:nvSpPr>
        <p:spPr>
          <a:xfrm>
            <a:off x="2793326" y="2443483"/>
            <a:ext cx="80280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/>
              <a:t>Type some math equations in the console and get answers</a:t>
            </a:r>
          </a:p>
          <a:p>
            <a:pPr marL="457200" lvl="1" indent="0">
              <a:buNone/>
            </a:pPr>
            <a:r>
              <a:rPr lang="en-US" sz="2400" dirty="0"/>
              <a:t>&gt; </a:t>
            </a:r>
            <a:r>
              <a:rPr lang="en-US" sz="2400" i="1" dirty="0"/>
              <a:t>Press enter at the end of a line to run the command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464B42-CF4E-4863-7644-74F9E95C1B9F}"/>
              </a:ext>
            </a:extLst>
          </p:cNvPr>
          <p:cNvSpPr txBox="1"/>
          <p:nvPr/>
        </p:nvSpPr>
        <p:spPr>
          <a:xfrm>
            <a:off x="1370604" y="3641056"/>
            <a:ext cx="1423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Papyrus" panose="020B0602040200020303" pitchFamily="34" charset="77"/>
              </a:rPr>
              <a:t>Quest 2.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43E170-76B8-68BC-DFFC-C84D853B3592}"/>
              </a:ext>
            </a:extLst>
          </p:cNvPr>
          <p:cNvSpPr txBox="1"/>
          <p:nvPr/>
        </p:nvSpPr>
        <p:spPr>
          <a:xfrm>
            <a:off x="2966545" y="3555456"/>
            <a:ext cx="71708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Open the file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cs typeface="Courier New" panose="02070309020205020404" pitchFamily="49" charset="0"/>
              </a:rPr>
              <a:t>script1.R</a:t>
            </a:r>
            <a:r>
              <a:rPr lang="en-US" sz="2400" dirty="0">
                <a:solidFill>
                  <a:schemeClr val="tx1"/>
                </a:solidFill>
              </a:rPr>
              <a:t> in </a:t>
            </a:r>
            <a:r>
              <a:rPr lang="en-US" sz="2400" dirty="0" err="1">
                <a:solidFill>
                  <a:schemeClr val="tx1"/>
                </a:solidFill>
              </a:rPr>
              <a:t>Rstudio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400" dirty="0"/>
              <a:t>You may do so by following either path: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(1) File menu &gt; Open File…</a:t>
            </a:r>
          </a:p>
          <a:p>
            <a:pPr marL="0" indent="0">
              <a:buNone/>
            </a:pPr>
            <a:r>
              <a:rPr lang="en-US" sz="2400" dirty="0"/>
              <a:t>	(2) Go to the File Panel in </a:t>
            </a:r>
            <a:r>
              <a:rPr lang="en-US" sz="2400" dirty="0" err="1"/>
              <a:t>Rstudio</a:t>
            </a:r>
            <a:r>
              <a:rPr lang="en-US" sz="2400" dirty="0"/>
              <a:t>, click on the File tab and then </a:t>
            </a:r>
            <a:r>
              <a:rPr lang="en-US" sz="2400" dirty="0">
                <a:solidFill>
                  <a:schemeClr val="tx1"/>
                </a:solidFill>
              </a:rPr>
              <a:t>click on the file to open it</a:t>
            </a:r>
          </a:p>
        </p:txBody>
      </p:sp>
    </p:spTree>
    <p:extLst>
      <p:ext uri="{BB962C8B-B14F-4D97-AF65-F5344CB8AC3E}">
        <p14:creationId xmlns:p14="http://schemas.microsoft.com/office/powerpoint/2010/main" val="1831343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desk with a computer and books&#10;&#10;Description automatically generated">
            <a:extLst>
              <a:ext uri="{FF2B5EF4-FFF2-40B4-BE49-F238E27FC236}">
                <a16:creationId xmlns:a16="http://schemas.microsoft.com/office/drawing/2014/main" id="{B5364A54-409D-3A5E-90B0-100A0FFD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28F50-6810-BD1D-2C8B-51DA53B5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260" y="1189607"/>
            <a:ext cx="5607908" cy="23668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dirty="0"/>
              <a:t>Everything that is an R command still has to run through the R console in RStudio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4F918-DAC1-2023-0E2F-9574EC95F966}"/>
              </a:ext>
            </a:extLst>
          </p:cNvPr>
          <p:cNvSpPr txBox="1"/>
          <p:nvPr/>
        </p:nvSpPr>
        <p:spPr>
          <a:xfrm>
            <a:off x="5977393" y="3854370"/>
            <a:ext cx="58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Some buttons and menus write code for us!</a:t>
            </a:r>
          </a:p>
        </p:txBody>
      </p:sp>
    </p:spTree>
    <p:extLst>
      <p:ext uri="{BB962C8B-B14F-4D97-AF65-F5344CB8AC3E}">
        <p14:creationId xmlns:p14="http://schemas.microsoft.com/office/powerpoint/2010/main" val="917541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0929D8-7854-6DE7-EEA3-9527A5F00837}"/>
              </a:ext>
            </a:extLst>
          </p:cNvPr>
          <p:cNvSpPr txBox="1">
            <a:spLocks/>
          </p:cNvSpPr>
          <p:nvPr/>
        </p:nvSpPr>
        <p:spPr>
          <a:xfrm>
            <a:off x="3403284" y="1578181"/>
            <a:ext cx="7950517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We can keep a full record of everything we do!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Don’t have to write down instructions like: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i="1" dirty="0">
                <a:solidFill>
                  <a:schemeClr val="tx1"/>
                </a:solidFill>
              </a:rPr>
              <a:t>open this menu, pick this option, check the third button, etc.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where the steps might vary with software version, operating system, etc..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E4115-746A-A26F-47C5-972CD52C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78" y="758850"/>
            <a:ext cx="2832624" cy="8193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ea typeface="Calibri Light"/>
                <a:cs typeface="Calibri Light"/>
              </a:rPr>
              <a:t>YAY!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3" descr="Cartoon of a child&#10;&#10;Description automatically generated">
            <a:extLst>
              <a:ext uri="{FF2B5EF4-FFF2-40B4-BE49-F238E27FC236}">
                <a16:creationId xmlns:a16="http://schemas.microsoft.com/office/drawing/2014/main" id="{BFF82C08-6544-9D45-BEE0-BD7E66432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199" y="1050740"/>
            <a:ext cx="2346115" cy="24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73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0929D8-7854-6DE7-EEA3-9527A5F00837}"/>
              </a:ext>
            </a:extLst>
          </p:cNvPr>
          <p:cNvSpPr txBox="1">
            <a:spLocks/>
          </p:cNvSpPr>
          <p:nvPr/>
        </p:nvSpPr>
        <p:spPr>
          <a:xfrm>
            <a:off x="3403284" y="1578181"/>
            <a:ext cx="7950517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We can keep a full record of everything we do!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Don’t have to write down instructions like: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i="1" dirty="0">
                <a:solidFill>
                  <a:schemeClr val="tx1"/>
                </a:solidFill>
              </a:rPr>
              <a:t>open this menu, pick this option, check the third button, etc.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where the steps might vary with software version, operating system, etc..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rgbClr val="F02446"/>
                </a:solidFill>
              </a:rPr>
              <a:t>	Means we </a:t>
            </a:r>
            <a:r>
              <a:rPr lang="en-US" sz="2300" i="1" dirty="0">
                <a:solidFill>
                  <a:srgbClr val="F02446"/>
                </a:solidFill>
              </a:rPr>
              <a:t>can</a:t>
            </a:r>
            <a:r>
              <a:rPr lang="en-US" sz="2300" dirty="0">
                <a:solidFill>
                  <a:srgbClr val="F02446"/>
                </a:solidFill>
              </a:rPr>
              <a:t> do reproducible science and research</a:t>
            </a:r>
          </a:p>
          <a:p>
            <a:pPr marL="457200" lvl="1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rgbClr val="F02446"/>
                </a:solidFill>
              </a:rPr>
              <a:t>		      Does not mean that this happens automatically!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E4115-746A-A26F-47C5-972CD52C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78" y="758850"/>
            <a:ext cx="2832624" cy="8193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ea typeface="Calibri Light"/>
                <a:cs typeface="Calibri Light"/>
              </a:rPr>
              <a:t>YAY!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5" name="Picture 4" descr="Cartoon character with orange hair and blue eyes&#10;&#10;Description automatically generated">
            <a:extLst>
              <a:ext uri="{FF2B5EF4-FFF2-40B4-BE49-F238E27FC236}">
                <a16:creationId xmlns:a16="http://schemas.microsoft.com/office/drawing/2014/main" id="{11D8731A-210E-A722-D54D-D8CBFD74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6947" y="3753850"/>
            <a:ext cx="3378046" cy="2693053"/>
          </a:xfrm>
          <a:prstGeom prst="rect">
            <a:avLst/>
          </a:prstGeom>
        </p:spPr>
      </p:pic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F0D368F1-E8E9-56AF-7B66-13F4AF54B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8426" y="5409619"/>
            <a:ext cx="415728" cy="41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19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30BE90-3609-05AF-E990-AF4DEB74FE2A}"/>
              </a:ext>
            </a:extLst>
          </p:cNvPr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B4B89E-5482-EF34-D7A2-BE7FFC196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151048"/>
              </p:ext>
            </p:extLst>
          </p:nvPr>
        </p:nvGraphicFramePr>
        <p:xfrm>
          <a:off x="1371599" y="2285999"/>
          <a:ext cx="9994739" cy="4230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497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2995757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2614860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animals on a pink background&#10;&#10;Description automatically generated">
            <a:extLst>
              <a:ext uri="{FF2B5EF4-FFF2-40B4-BE49-F238E27FC236}">
                <a16:creationId xmlns:a16="http://schemas.microsoft.com/office/drawing/2014/main" id="{BE122188-CF90-54A6-D2BF-3696F7BF8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2762" y="552986"/>
            <a:ext cx="4203342" cy="6305014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33C0C763-C953-D95F-EF94-56C5B57B1993}"/>
              </a:ext>
            </a:extLst>
          </p:cNvPr>
          <p:cNvSpPr txBox="1">
            <a:spLocks/>
          </p:cNvSpPr>
          <p:nvPr/>
        </p:nvSpPr>
        <p:spPr>
          <a:xfrm>
            <a:off x="5943438" y="552986"/>
            <a:ext cx="4159237" cy="1003738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dirty="0">
                <a:solidFill>
                  <a:schemeClr val="tx1"/>
                </a:solidFill>
              </a:rPr>
              <a:t>Who are you?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9D46F4D3-3560-C7A6-62B8-516B5FB153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39003"/>
              </p:ext>
            </p:extLst>
          </p:nvPr>
        </p:nvGraphicFramePr>
        <p:xfrm>
          <a:off x="6184070" y="1556724"/>
          <a:ext cx="4482164" cy="507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7165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DCD4EF-8605-8042-ADE1-ED96CAFA5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3EE5BD-C2E3-E249-AE11-D8DB1BBB90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EE2DA5-BAD8-8948-9D72-BC53DE6391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6B7C4F-2F05-0F4B-B6E1-A4588166C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E2370E-8196-7F4E-B5C6-ABE25A546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DE7B6C-1AF3-744E-8BC5-954EA1998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Data types &amp;</a:t>
            </a:r>
            <a:br>
              <a:rPr lang="en-US" sz="4800" dirty="0"/>
            </a:br>
            <a:r>
              <a:rPr lang="en-US" sz="4800" dirty="0"/>
              <a:t>Boolean operators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Strings, </a:t>
            </a:r>
            <a:r>
              <a:rPr lang="en-US" sz="2000" dirty="0" err="1"/>
              <a:t>numerics</a:t>
            </a:r>
            <a:endParaRPr lang="en-US" sz="2000" dirty="0"/>
          </a:p>
          <a:p>
            <a:pPr algn="r"/>
            <a:r>
              <a:rPr lang="en-US" sz="2000" dirty="0"/>
              <a:t> true false</a:t>
            </a:r>
          </a:p>
          <a:p>
            <a:pPr algn="r"/>
            <a:r>
              <a:rPr lang="en-US" sz="2000" dirty="0"/>
              <a:t> conditional expressions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D044E0-C51E-7AD1-62FE-779F4527CDD1}"/>
              </a:ext>
            </a:extLst>
          </p:cNvPr>
          <p:cNvSpPr txBox="1">
            <a:spLocks/>
          </p:cNvSpPr>
          <p:nvPr/>
        </p:nvSpPr>
        <p:spPr>
          <a:xfrm>
            <a:off x="3485448" y="1230985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00" dirty="0"/>
              <a:t>Head back to RStudio...</a:t>
            </a:r>
            <a:r>
              <a:rPr lang="en-US" sz="2300" dirty="0">
                <a:highlight>
                  <a:srgbClr val="FFFF00"/>
                </a:highlight>
              </a:rPr>
              <a:t>script2.R</a:t>
            </a:r>
          </a:p>
        </p:txBody>
      </p:sp>
    </p:spTree>
    <p:extLst>
      <p:ext uri="{BB962C8B-B14F-4D97-AF65-F5344CB8AC3E}">
        <p14:creationId xmlns:p14="http://schemas.microsoft.com/office/powerpoint/2010/main" val="344493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FFBB1-B170-01D3-6A5B-B95C94BC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0D4AF0-2A65-656E-EF1F-9919E15B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A9CB3F-5AF2-B1AE-A63A-F2A70270D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30605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CE1D476-A4C8-3635-0C17-174759AB3A5F}"/>
              </a:ext>
            </a:extLst>
          </p:cNvPr>
          <p:cNvSpPr txBox="1"/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</p:spTree>
    <p:extLst>
      <p:ext uri="{BB962C8B-B14F-4D97-AF65-F5344CB8AC3E}">
        <p14:creationId xmlns:p14="http://schemas.microsoft.com/office/powerpoint/2010/main" val="2265208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0088949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694989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variables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Assigning values</a:t>
            </a:r>
          </a:p>
          <a:p>
            <a:pPr algn="r"/>
            <a:r>
              <a:rPr lang="en-US" sz="2000" dirty="0"/>
              <a:t>Storing values</a:t>
            </a:r>
          </a:p>
          <a:p>
            <a:pPr algn="r"/>
            <a:r>
              <a:rPr lang="en-US" sz="2000" dirty="0"/>
              <a:t>Variable names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24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B36F68E1-FBB8-D609-7B3D-80DE303A7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8391646" y="3209865"/>
            <a:ext cx="1030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A30323-7717-4EA4-1033-D16D18C84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755714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 (just like variables in algebra)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336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D3C6BBC2-FA88-7AF8-1062-53FE658F9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“dog”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C339BE-8A66-DD76-8E1C-30BD24134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2556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7282A1CC-B534-3380-DE2D-A3DC476CF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TRUE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7D6638-D26D-90A6-A7E2-E7ED4C029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1294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7D0CD6BE-5839-347B-0FDC-E51554204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751F-725E-E4F7-F863-DAC8A781AE2C}"/>
              </a:ext>
            </a:extLst>
          </p:cNvPr>
          <p:cNvSpPr txBox="1"/>
          <p:nvPr/>
        </p:nvSpPr>
        <p:spPr>
          <a:xfrm>
            <a:off x="4780344" y="185934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EF37A1-9728-52B4-1B47-99C57FF48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Every variable has a name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671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042B3423-69EF-58A6-2655-9386AEB59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>
            <a:off x="4951758" y="1650989"/>
            <a:ext cx="3729522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30067" y="2744564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TRUE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3B833-AF4E-3109-4089-18AE988A374A}"/>
              </a:ext>
            </a:extLst>
          </p:cNvPr>
          <p:cNvSpPr txBox="1"/>
          <p:nvPr/>
        </p:nvSpPr>
        <p:spPr>
          <a:xfrm>
            <a:off x="6382469" y="325018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9DDA17-39B0-A074-AF4F-37965446B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66" y="705124"/>
            <a:ext cx="4797427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You can retrieve the value stored in the variable by calling it by its name</a:t>
            </a:r>
          </a:p>
        </p:txBody>
      </p:sp>
    </p:spTree>
    <p:extLst>
      <p:ext uri="{BB962C8B-B14F-4D97-AF65-F5344CB8AC3E}">
        <p14:creationId xmlns:p14="http://schemas.microsoft.com/office/powerpoint/2010/main" val="216594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757570" y="47870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/>
              <a:t>x  =  3</a:t>
            </a:r>
            <a:endParaRPr sz="4800" b="1" dirty="0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/>
              <a:t>x &lt;-  3</a:t>
            </a:r>
            <a:endParaRPr sz="4800" b="1" dirty="0"/>
          </a:p>
        </p:txBody>
      </p:sp>
      <p:grpSp>
        <p:nvGrpSpPr>
          <p:cNvPr id="1239" name="Google Shape;1239;p85"/>
          <p:cNvGrpSpPr/>
          <p:nvPr/>
        </p:nvGrpSpPr>
        <p:grpSpPr>
          <a:xfrm>
            <a:off x="793650" y="1620150"/>
            <a:ext cx="4675950" cy="4773651"/>
            <a:chOff x="568177" y="1207586"/>
            <a:chExt cx="3506963" cy="3580239"/>
          </a:xfrm>
        </p:grpSpPr>
        <p:sp>
          <p:nvSpPr>
            <p:cNvPr id="1240" name="Google Shape;1240;p85"/>
            <p:cNvSpPr/>
            <p:nvPr/>
          </p:nvSpPr>
          <p:spPr>
            <a:xfrm>
              <a:off x="3511765" y="1207586"/>
              <a:ext cx="563375" cy="1454612"/>
            </a:xfrm>
            <a:prstGeom prst="ellipse">
              <a:avLst/>
            </a:prstGeom>
            <a:noFill/>
            <a:ln w="635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00B0F0"/>
                </a:solidFill>
              </a:endParaRPr>
            </a:p>
          </p:txBody>
        </p:sp>
        <p:cxnSp>
          <p:nvCxnSpPr>
            <p:cNvPr id="1241" name="Google Shape;1241;p85"/>
            <p:cNvCxnSpPr>
              <a:cxnSpLocks/>
              <a:stCxn id="1240" idx="4"/>
            </p:cNvCxnSpPr>
            <p:nvPr/>
          </p:nvCxnSpPr>
          <p:spPr>
            <a:xfrm flipH="1">
              <a:off x="2532650" y="2662198"/>
              <a:ext cx="1260803" cy="1116398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2" name="Google Shape;1242;p85"/>
            <p:cNvSpPr txBox="1"/>
            <p:nvPr/>
          </p:nvSpPr>
          <p:spPr>
            <a:xfrm>
              <a:off x="568177" y="360012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 dirty="0">
                  <a:solidFill>
                    <a:srgbClr val="00B0F0"/>
                  </a:solidFill>
                  <a:latin typeface="Raleway"/>
                  <a:ea typeface="Raleway"/>
                  <a:cs typeface="Raleway"/>
                  <a:sym typeface="Raleway"/>
                </a:rPr>
                <a:t>Variable name</a:t>
              </a:r>
              <a:endParaRPr sz="3200" b="1" dirty="0">
                <a:solidFill>
                  <a:srgbClr val="00B0F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"Left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3" name="Google Shape;1243;p85"/>
          <p:cNvGrpSpPr/>
          <p:nvPr/>
        </p:nvGrpSpPr>
        <p:grpSpPr>
          <a:xfrm>
            <a:off x="4794621" y="1587489"/>
            <a:ext cx="2656400" cy="4857646"/>
            <a:chOff x="3538825" y="1161741"/>
            <a:chExt cx="1992300" cy="3643234"/>
          </a:xfrm>
        </p:grpSpPr>
        <p:sp>
          <p:nvSpPr>
            <p:cNvPr id="1244" name="Google Shape;1244;p85"/>
            <p:cNvSpPr/>
            <p:nvPr/>
          </p:nvSpPr>
          <p:spPr>
            <a:xfrm>
              <a:off x="4122974" y="1161741"/>
              <a:ext cx="836306" cy="1491563"/>
            </a:xfrm>
            <a:prstGeom prst="ellipse">
              <a:avLst/>
            </a:prstGeom>
            <a:noFill/>
            <a:ln w="635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5" name="Google Shape;1245;p85"/>
            <p:cNvCxnSpPr>
              <a:cxnSpLocks/>
              <a:stCxn id="1244" idx="4"/>
            </p:cNvCxnSpPr>
            <p:nvPr/>
          </p:nvCxnSpPr>
          <p:spPr>
            <a:xfrm flipH="1">
              <a:off x="4539769" y="2653304"/>
              <a:ext cx="1358" cy="105434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6" name="Google Shape;1246;p85"/>
            <p:cNvSpPr txBox="1"/>
            <p:nvPr/>
          </p:nvSpPr>
          <p:spPr>
            <a:xfrm>
              <a:off x="3538825" y="3617275"/>
              <a:ext cx="19923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 b="1" dirty="0">
                  <a:solidFill>
                    <a:schemeClr val="accent3">
                      <a:lumMod val="7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rPr>
                <a:t>Assignment</a:t>
              </a:r>
              <a:endParaRPr sz="3200" b="1" dirty="0">
                <a:solidFill>
                  <a:schemeClr val="accent3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ctr"/>
              <a:r>
                <a:rPr lang="en" sz="3200" b="1" dirty="0">
                  <a:solidFill>
                    <a:schemeClr val="accent3">
                      <a:lumMod val="7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rPr>
                <a:t>operator</a:t>
              </a:r>
              <a:endParaRPr sz="3200" b="1" dirty="0">
                <a:solidFill>
                  <a:schemeClr val="accent3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7" name="Google Shape;1247;p85"/>
          <p:cNvGrpSpPr/>
          <p:nvPr/>
        </p:nvGrpSpPr>
        <p:grpSpPr>
          <a:xfrm>
            <a:off x="6884900" y="1593932"/>
            <a:ext cx="4843933" cy="4711102"/>
            <a:chOff x="5163675" y="1195449"/>
            <a:chExt cx="3632950" cy="3533326"/>
          </a:xfrm>
        </p:grpSpPr>
        <p:sp>
          <p:nvSpPr>
            <p:cNvPr id="1248" name="Google Shape;1248;p85"/>
            <p:cNvSpPr/>
            <p:nvPr/>
          </p:nvSpPr>
          <p:spPr>
            <a:xfrm>
              <a:off x="5163675" y="1195449"/>
              <a:ext cx="605100" cy="1486731"/>
            </a:xfrm>
            <a:prstGeom prst="ellipse">
              <a:avLst/>
            </a:prstGeom>
            <a:noFill/>
            <a:ln w="635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9" name="Google Shape;1249;p85"/>
            <p:cNvCxnSpPr>
              <a:cxnSpLocks/>
              <a:stCxn id="1248" idx="5"/>
            </p:cNvCxnSpPr>
            <p:nvPr/>
          </p:nvCxnSpPr>
          <p:spPr>
            <a:xfrm>
              <a:off x="5680160" y="2464453"/>
              <a:ext cx="976200" cy="113257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50" name="Google Shape;1250;p85"/>
            <p:cNvSpPr txBox="1"/>
            <p:nvPr/>
          </p:nvSpPr>
          <p:spPr>
            <a:xfrm>
              <a:off x="6129625" y="354107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 dirty="0">
                  <a:solidFill>
                    <a:srgbClr val="00B050"/>
                  </a:solidFill>
                  <a:latin typeface="Raleway"/>
                  <a:ea typeface="Raleway"/>
                  <a:cs typeface="Raleway"/>
                  <a:sym typeface="Raleway"/>
                </a:rPr>
                <a:t>Value</a:t>
              </a:r>
              <a:endParaRPr sz="3200" b="1" dirty="0">
                <a:solidFill>
                  <a:srgbClr val="00B05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"Right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A909C-19B7-DC61-0633-BD314170654E}"/>
              </a:ext>
            </a:extLst>
          </p:cNvPr>
          <p:cNvSpPr txBox="1">
            <a:spLocks/>
          </p:cNvSpPr>
          <p:nvPr/>
        </p:nvSpPr>
        <p:spPr>
          <a:xfrm>
            <a:off x="1026430" y="811999"/>
            <a:ext cx="8096832" cy="442192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b="1" dirty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Assigning values to variables</a:t>
            </a:r>
          </a:p>
        </p:txBody>
      </p:sp>
    </p:spTree>
    <p:extLst>
      <p:ext uri="{BB962C8B-B14F-4D97-AF65-F5344CB8AC3E}">
        <p14:creationId xmlns:p14="http://schemas.microsoft.com/office/powerpoint/2010/main" val="349552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52E4-B96F-39DB-B9EA-5DDCA19306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  <a:ea typeface="Calibri Light"/>
                <a:cs typeface="Calibri Light"/>
              </a:rPr>
              <a:t>What are we doing today?</a:t>
            </a:r>
            <a:endParaRPr lang="en-US">
              <a:solidFill>
                <a:srgbClr val="FFFEFF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E656AB6-87C1-CD1D-85CD-9ABCD97F35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5066848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988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831200" y="46698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 &lt;- 3</a:t>
            </a: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&lt;- is preferred in R</a:t>
            </a:r>
            <a:endParaRPr sz="4800" b="1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38697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7"/>
          <p:cNvSpPr txBox="1">
            <a:spLocks noGrp="1"/>
          </p:cNvSpPr>
          <p:nvPr>
            <p:ph type="title"/>
          </p:nvPr>
        </p:nvSpPr>
        <p:spPr>
          <a:xfrm>
            <a:off x="831200" y="43993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62" name="Google Shape;1262;p87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solidFill>
                  <a:schemeClr val="tx1"/>
                </a:solidFill>
                <a:latin typeface="Monaco" pitchFamily="2" charset="77"/>
              </a:rPr>
              <a:t>x &lt;- 3 + 5</a:t>
            </a:r>
            <a:endParaRPr sz="4800" b="1" dirty="0">
              <a:solidFill>
                <a:schemeClr val="tx1"/>
              </a:solidFill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solidFill>
                  <a:schemeClr val="tx1"/>
                </a:solidFill>
                <a:latin typeface="Monaco" pitchFamily="2" charset="77"/>
              </a:rPr>
              <a:t>x</a:t>
            </a:r>
            <a:endParaRPr sz="4800" b="1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1263" name="Google Shape;1263;p87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8"/>
          <p:cNvSpPr txBox="1">
            <a:spLocks noGrp="1"/>
          </p:cNvSpPr>
          <p:nvPr>
            <p:ph type="title"/>
          </p:nvPr>
        </p:nvSpPr>
        <p:spPr>
          <a:xfrm>
            <a:off x="831200" y="437249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69" name="Google Shape;1269;p88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+ 5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70" name="Google Shape;1270;p88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3</a:t>
            </a:r>
            <a:endParaRPr sz="480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89"/>
          <p:cNvSpPr txBox="1">
            <a:spLocks noGrp="1"/>
          </p:cNvSpPr>
          <p:nvPr>
            <p:ph type="title"/>
          </p:nvPr>
        </p:nvSpPr>
        <p:spPr>
          <a:xfrm>
            <a:off x="831200" y="44468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76" name="Google Shape;1276;p89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77" name="Google Shape;1277;p89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0"/>
          <p:cNvSpPr txBox="1">
            <a:spLocks noGrp="1"/>
          </p:cNvSpPr>
          <p:nvPr>
            <p:ph type="title"/>
          </p:nvPr>
        </p:nvSpPr>
        <p:spPr>
          <a:xfrm>
            <a:off x="831200" y="476136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3" name="Google Shape;1283;p90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y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84" name="Google Shape;1284;p90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1"/>
          <p:cNvSpPr txBox="1">
            <a:spLocks noGrp="1"/>
          </p:cNvSpPr>
          <p:nvPr>
            <p:ph type="title"/>
          </p:nvPr>
        </p:nvSpPr>
        <p:spPr>
          <a:xfrm>
            <a:off x="831200" y="43725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90" name="Google Shape;1290;p91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y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&lt;- 7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91" name="Google Shape;1291;p91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78071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601972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Vectors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Storing multiple values</a:t>
            </a:r>
          </a:p>
          <a:p>
            <a:pPr algn="r"/>
            <a:r>
              <a:rPr lang="en-US" sz="2000" dirty="0"/>
              <a:t>Indexing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71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14FAD-AAA9-8C46-166C-8AD5847B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04426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Storing Multiple Values Together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4D3D18-0FC4-344F-3849-1D3819533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4090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We </a:t>
            </a:r>
            <a:r>
              <a:rPr lang="en-US" sz="2800" b="1" u="sng" dirty="0">
                <a:solidFill>
                  <a:srgbClr val="00B0F0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ombine them with </a:t>
            </a:r>
            <a:r>
              <a:rPr lang="en-US" sz="2800" b="1" dirty="0">
                <a:solidFill>
                  <a:srgbClr val="00B0F0"/>
                </a:solidFill>
              </a:rPr>
              <a:t>c() </a:t>
            </a:r>
            <a:r>
              <a:rPr lang="en-US" sz="2800" dirty="0">
                <a:solidFill>
                  <a:schemeClr val="tx1"/>
                </a:solidFill>
              </a:rPr>
              <a:t>into a </a:t>
            </a:r>
            <a:r>
              <a:rPr lang="en-US" sz="2800" b="1" i="1" dirty="0">
                <a:solidFill>
                  <a:srgbClr val="00B0F0"/>
                </a:solidFill>
              </a:rPr>
              <a:t>vector</a:t>
            </a:r>
            <a:r>
              <a:rPr lang="en-US" sz="2800" dirty="0">
                <a:solidFill>
                  <a:schemeClr val="tx1"/>
                </a:solidFill>
              </a:rPr>
              <a:t> 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In R, a vector is a </a:t>
            </a:r>
            <a:r>
              <a:rPr lang="en-US" sz="2800" dirty="0">
                <a:solidFill>
                  <a:srgbClr val="00B0F0"/>
                </a:solidFill>
              </a:rPr>
              <a:t>list of items of the same data-type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2348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48EF126C-368E-9DA8-9688-6ABF38D1E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722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32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32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C92AC-8704-DC17-6E3B-8DA2CF51EF5D}"/>
              </a:ext>
            </a:extLst>
          </p:cNvPr>
          <p:cNvSpPr txBox="1"/>
          <p:nvPr/>
        </p:nvSpPr>
        <p:spPr>
          <a:xfrm>
            <a:off x="4780344" y="342900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71B06-EEB9-F52F-056C-1657ADFA3EF1}"/>
              </a:ext>
            </a:extLst>
          </p:cNvPr>
          <p:cNvSpPr txBox="1"/>
          <p:nvPr/>
        </p:nvSpPr>
        <p:spPr>
          <a:xfrm>
            <a:off x="731344" y="930913"/>
            <a:ext cx="723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Assigning a vector as a value to variable x</a:t>
            </a:r>
          </a:p>
        </p:txBody>
      </p:sp>
    </p:spTree>
    <p:extLst>
      <p:ext uri="{BB962C8B-B14F-4D97-AF65-F5344CB8AC3E}">
        <p14:creationId xmlns:p14="http://schemas.microsoft.com/office/powerpoint/2010/main" val="2854181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sign with white text&#10;&#10;Description automatically generated">
            <a:extLst>
              <a:ext uri="{FF2B5EF4-FFF2-40B4-BE49-F238E27FC236}">
                <a16:creationId xmlns:a16="http://schemas.microsoft.com/office/drawing/2014/main" id="{B5D567DD-80ED-144F-010B-E84D601F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83" y="914614"/>
            <a:ext cx="3502871" cy="52477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D55F5D-4E9C-37A2-79B1-49B6EDC45A18}"/>
              </a:ext>
            </a:extLst>
          </p:cNvPr>
          <p:cNvSpPr txBox="1">
            <a:spLocks/>
          </p:cNvSpPr>
          <p:nvPr/>
        </p:nvSpPr>
        <p:spPr>
          <a:xfrm>
            <a:off x="4935519" y="2489558"/>
            <a:ext cx="7010022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We're going to cover a lot. Learning to program takes time and can be hard at first.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It's okay if you don't understand or remember everything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 As you code, you'll get better and more comfortable.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Try to have fun during this workshop and </a:t>
            </a:r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don't be afraid to play around with code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5AFAC8-E735-D645-0DD0-9731DE7C8088}"/>
              </a:ext>
            </a:extLst>
          </p:cNvPr>
          <p:cNvSpPr txBox="1">
            <a:spLocks/>
          </p:cNvSpPr>
          <p:nvPr/>
        </p:nvSpPr>
        <p:spPr>
          <a:xfrm>
            <a:off x="5159078" y="1837384"/>
            <a:ext cx="6562905" cy="5558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Don't worry—we're all learning!</a:t>
            </a:r>
          </a:p>
        </p:txBody>
      </p:sp>
      <p:pic>
        <p:nvPicPr>
          <p:cNvPr id="1028" name="Picture 4" descr="Cat Programmer Stickers for Sale | Redbubble">
            <a:extLst>
              <a:ext uri="{FF2B5EF4-FFF2-40B4-BE49-F238E27FC236}">
                <a16:creationId xmlns:a16="http://schemas.microsoft.com/office/drawing/2014/main" id="{A4586F4C-6D4D-AAC8-23A2-812128702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886" y="695639"/>
            <a:ext cx="1818373" cy="181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D3BFC89-66C7-DE47-8B32-F0DEA0077017}"/>
              </a:ext>
            </a:extLst>
          </p:cNvPr>
          <p:cNvSpPr txBox="1">
            <a:spLocks/>
          </p:cNvSpPr>
          <p:nvPr/>
        </p:nvSpPr>
        <p:spPr>
          <a:xfrm>
            <a:off x="5328249" y="561144"/>
            <a:ext cx="4764657" cy="11799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00" i="1" dirty="0">
                <a:solidFill>
                  <a:srgbClr val="0070C0"/>
                </a:solidFill>
              </a:rPr>
              <a:t>ASK QUESTIONS!</a:t>
            </a:r>
          </a:p>
          <a:p>
            <a:pPr algn="ctr"/>
            <a:r>
              <a:rPr lang="en-US" sz="3400" i="1" dirty="0">
                <a:solidFill>
                  <a:srgbClr val="0070C0"/>
                </a:solidFill>
              </a:rPr>
              <a:t>ASK FOR a USE CASE</a:t>
            </a:r>
          </a:p>
        </p:txBody>
      </p:sp>
    </p:spTree>
    <p:extLst>
      <p:ext uri="{BB962C8B-B14F-4D97-AF65-F5344CB8AC3E}">
        <p14:creationId xmlns:p14="http://schemas.microsoft.com/office/powerpoint/2010/main" val="235134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Indexing Values in a Vector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040D2-9CB9-6F13-E27D-644540A00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935" y="2440070"/>
            <a:ext cx="11029616" cy="37435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Indexing</a:t>
            </a:r>
            <a:r>
              <a:rPr lang="en-US" sz="2400" dirty="0"/>
              <a:t> –giving a unique number to each element based on its </a:t>
            </a:r>
            <a:r>
              <a:rPr lang="en-US" sz="24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position</a:t>
            </a:r>
            <a:r>
              <a:rPr lang="en-US" sz="2400" dirty="0"/>
              <a:t> in the list</a:t>
            </a:r>
          </a:p>
          <a:p>
            <a:pPr marL="0" indent="0">
              <a:buNone/>
            </a:pPr>
            <a:r>
              <a:rPr lang="en-US" sz="2400" dirty="0"/>
              <a:t>Indices in R start from 1 </a:t>
            </a:r>
          </a:p>
          <a:p>
            <a:pPr marL="0" indent="0">
              <a:buNone/>
            </a:pPr>
            <a:r>
              <a:rPr lang="en-US" sz="2400" dirty="0"/>
              <a:t>					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4B6-E7E1-B184-36C9-6627115105F2}"/>
              </a:ext>
            </a:extLst>
          </p:cNvPr>
          <p:cNvSpPr txBox="1"/>
          <p:nvPr/>
        </p:nvSpPr>
        <p:spPr>
          <a:xfrm>
            <a:off x="581192" y="1486415"/>
            <a:ext cx="723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Retrieving single </a:t>
            </a:r>
            <a:r>
              <a:rPr lang="en-US" sz="2800" b="1" i="1" dirty="0">
                <a:solidFill>
                  <a:srgbClr val="0070C0"/>
                </a:solidFill>
              </a:rPr>
              <a:t>elements</a:t>
            </a:r>
            <a:r>
              <a:rPr lang="en-US" sz="2800" dirty="0"/>
              <a:t> from a 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AAB5D-F200-D7AD-B279-A25AC1B1E526}"/>
              </a:ext>
            </a:extLst>
          </p:cNvPr>
          <p:cNvSpPr txBox="1"/>
          <p:nvPr/>
        </p:nvSpPr>
        <p:spPr>
          <a:xfrm>
            <a:off x="2775858" y="4509811"/>
            <a:ext cx="7391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BC1B6-C4E8-F9E9-AE57-7A5E8701961C}"/>
              </a:ext>
            </a:extLst>
          </p:cNvPr>
          <p:cNvSpPr txBox="1"/>
          <p:nvPr/>
        </p:nvSpPr>
        <p:spPr>
          <a:xfrm>
            <a:off x="1524000" y="3962445"/>
            <a:ext cx="8828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aco" pitchFamily="2" charset="77"/>
              </a:rPr>
              <a:t>Position/Index:	</a:t>
            </a:r>
            <a:r>
              <a:rPr lang="en-US" sz="40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aco" pitchFamily="2" charset="77"/>
              </a:rPr>
              <a:t>1   2   3  4</a:t>
            </a:r>
          </a:p>
        </p:txBody>
      </p:sp>
    </p:spTree>
    <p:extLst>
      <p:ext uri="{BB962C8B-B14F-4D97-AF65-F5344CB8AC3E}">
        <p14:creationId xmlns:p14="http://schemas.microsoft.com/office/powerpoint/2010/main" val="5473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Selecting elements from a vector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4B6-E7E1-B184-36C9-6627115105F2}"/>
              </a:ext>
            </a:extLst>
          </p:cNvPr>
          <p:cNvSpPr txBox="1"/>
          <p:nvPr/>
        </p:nvSpPr>
        <p:spPr>
          <a:xfrm>
            <a:off x="581192" y="1486415"/>
            <a:ext cx="7844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rgbClr val="0070C0"/>
                </a:solidFill>
              </a:rPr>
              <a:t>elements</a:t>
            </a:r>
            <a:r>
              <a:rPr lang="en-US" sz="2800" dirty="0"/>
              <a:t> of a vector can be selected using </a:t>
            </a:r>
            <a:r>
              <a:rPr lang="en-US" sz="2800" b="1" dirty="0">
                <a:solidFill>
                  <a:srgbClr val="0070C0"/>
                </a:solidFill>
              </a:rPr>
              <a:t>[ ]</a:t>
            </a:r>
            <a:r>
              <a:rPr lang="en-US" sz="2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AAB5D-F200-D7AD-B279-A25AC1B1E526}"/>
              </a:ext>
            </a:extLst>
          </p:cNvPr>
          <p:cNvSpPr txBox="1"/>
          <p:nvPr/>
        </p:nvSpPr>
        <p:spPr>
          <a:xfrm>
            <a:off x="2400300" y="2864449"/>
            <a:ext cx="7391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5DDE4-3D09-73D7-D1F8-A19CC31165EF}"/>
              </a:ext>
            </a:extLst>
          </p:cNvPr>
          <p:cNvSpPr txBox="1"/>
          <p:nvPr/>
        </p:nvSpPr>
        <p:spPr>
          <a:xfrm>
            <a:off x="2177143" y="3976858"/>
            <a:ext cx="7391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500" dirty="0">
                <a:solidFill>
                  <a:schemeClr val="accent2"/>
                </a:solidFill>
                <a:latin typeface="Monaco" pitchFamily="2" charset="77"/>
              </a:rPr>
              <a:t>1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  stores  2</a:t>
            </a:r>
            <a:endParaRPr lang="en-US" sz="45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F4019-A840-60B9-7031-BDAA47AACCB8}"/>
              </a:ext>
            </a:extLst>
          </p:cNvPr>
          <p:cNvSpPr txBox="1"/>
          <p:nvPr/>
        </p:nvSpPr>
        <p:spPr>
          <a:xfrm>
            <a:off x="2177143" y="4979170"/>
            <a:ext cx="7391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500" dirty="0">
                <a:solidFill>
                  <a:schemeClr val="accent2"/>
                </a:solidFill>
                <a:latin typeface="Monaco" pitchFamily="2" charset="77"/>
              </a:rPr>
              <a:t>2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  stores  4</a:t>
            </a:r>
            <a:endParaRPr lang="en-US" sz="45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5D5346-361C-4BA5-0348-8B4D466F66B2}"/>
              </a:ext>
            </a:extLst>
          </p:cNvPr>
          <p:cNvSpPr txBox="1"/>
          <p:nvPr/>
        </p:nvSpPr>
        <p:spPr>
          <a:xfrm>
            <a:off x="581192" y="2007343"/>
            <a:ext cx="579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2"/>
                </a:solidFill>
              </a:rPr>
              <a:t>position/index </a:t>
            </a:r>
            <a:r>
              <a:rPr lang="en-US" sz="2800" dirty="0"/>
              <a:t>goes inside </a:t>
            </a:r>
            <a:r>
              <a:rPr lang="en-US" sz="2800" b="1" dirty="0">
                <a:solidFill>
                  <a:srgbClr val="0070C0"/>
                </a:solidFill>
              </a:rPr>
              <a:t>[ ]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95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x &lt;- </a:t>
            </a:r>
            <a:r>
              <a:rPr lang="en-US" sz="4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4000" dirty="0">
                <a:latin typeface="Monaco" pitchFamily="2" charset="77"/>
              </a:rPr>
              <a:t>2, 4, 7, 8</a:t>
            </a:r>
            <a:r>
              <a:rPr lang="en-US" sz="4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0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000" dirty="0">
                <a:solidFill>
                  <a:schemeClr val="accent2"/>
                </a:solidFill>
                <a:latin typeface="Monaco" pitchFamily="2" charset="77"/>
              </a:rPr>
              <a:t>2</a:t>
            </a:r>
            <a:r>
              <a:rPr lang="en-US" sz="40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000" dirty="0">
                <a:latin typeface="Monaco" pitchFamily="2" charset="77"/>
              </a:rPr>
              <a:t> &lt;- 6</a:t>
            </a:r>
          </a:p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x</a:t>
            </a:r>
          </a:p>
          <a:p>
            <a:pPr marL="0" indent="0" algn="ctr">
              <a:buNone/>
            </a:pPr>
            <a:endParaRPr lang="en-US" sz="4000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2, </a:t>
            </a:r>
            <a:r>
              <a:rPr lang="en-US" sz="4000" dirty="0">
                <a:solidFill>
                  <a:srgbClr val="FF0000"/>
                </a:solidFill>
                <a:latin typeface="Monaco" pitchFamily="2" charset="77"/>
              </a:rPr>
              <a:t>6</a:t>
            </a:r>
            <a:r>
              <a:rPr lang="en-US" sz="4000" dirty="0">
                <a:latin typeface="Monaco" pitchFamily="2" charset="77"/>
              </a:rPr>
              <a:t>, 7, 8</a:t>
            </a:r>
          </a:p>
          <a:p>
            <a:pPr marL="0" indent="0" algn="ctr">
              <a:buNone/>
            </a:pPr>
            <a:endParaRPr lang="en-US" sz="4000" dirty="0">
              <a:latin typeface="Monaco" pitchFamily="2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BEB4C4-6B88-AFF4-16BA-33B7C02B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changing a variable</a:t>
            </a:r>
          </a:p>
        </p:txBody>
      </p:sp>
    </p:spTree>
    <p:extLst>
      <p:ext uri="{BB962C8B-B14F-4D97-AF65-F5344CB8AC3E}">
        <p14:creationId xmlns:p14="http://schemas.microsoft.com/office/powerpoint/2010/main" val="281250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FC36-5386-748C-4212-7FF50845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176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Changing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 &lt;- </a:t>
            </a:r>
            <a:r>
              <a:rPr lang="en-US" sz="48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4800" dirty="0">
                <a:latin typeface="Monaco" pitchFamily="2" charset="77"/>
              </a:rPr>
              <a:t>2, 4, 7, 8</a:t>
            </a:r>
            <a:r>
              <a:rPr lang="en-US" sz="48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 &lt;- 6</a:t>
            </a:r>
          </a:p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</a:t>
            </a:r>
          </a:p>
          <a:p>
            <a:pPr marL="0" indent="0" algn="ctr">
              <a:buNone/>
            </a:pPr>
            <a:endParaRPr lang="en-US" sz="4800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en-US" sz="4800" dirty="0">
                <a:solidFill>
                  <a:srgbClr val="FF0000"/>
                </a:solidFill>
                <a:latin typeface="Monaco" pitchFamily="2" charset="77"/>
              </a:rPr>
              <a:t>6</a:t>
            </a:r>
          </a:p>
          <a:p>
            <a:pPr marL="0" indent="0" algn="ctr">
              <a:buNone/>
            </a:pPr>
            <a:r>
              <a:rPr lang="en-US" sz="3500" b="1" dirty="0"/>
              <a:t>R doesn’t care what’s in the variable “box”!</a:t>
            </a:r>
          </a:p>
        </p:txBody>
      </p:sp>
    </p:spTree>
    <p:extLst>
      <p:ext uri="{BB962C8B-B14F-4D97-AF65-F5344CB8AC3E}">
        <p14:creationId xmlns:p14="http://schemas.microsoft.com/office/powerpoint/2010/main" val="40309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script3.R</a:t>
            </a:r>
          </a:p>
        </p:txBody>
      </p:sp>
    </p:spTree>
    <p:extLst>
      <p:ext uri="{BB962C8B-B14F-4D97-AF65-F5344CB8AC3E}">
        <p14:creationId xmlns:p14="http://schemas.microsoft.com/office/powerpoint/2010/main" val="97900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569102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41827225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define a function </a:t>
            </a:r>
          </a:p>
          <a:p>
            <a:pPr algn="r"/>
            <a:r>
              <a:rPr lang="en-US" sz="2000" dirty="0"/>
              <a:t>call a function </a:t>
            </a:r>
          </a:p>
          <a:p>
            <a:pPr algn="r"/>
            <a:r>
              <a:rPr lang="en-US" sz="2000" dirty="0"/>
              <a:t>Input parameters</a:t>
            </a:r>
          </a:p>
          <a:p>
            <a:pPr algn="r"/>
            <a:r>
              <a:rPr lang="en-US" sz="2000" dirty="0"/>
              <a:t>return values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219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954F5C-58FE-48E3-02CF-4D0AFF0C28E5}"/>
              </a:ext>
            </a:extLst>
          </p:cNvPr>
          <p:cNvSpPr txBox="1">
            <a:spLocks/>
          </p:cNvSpPr>
          <p:nvPr/>
        </p:nvSpPr>
        <p:spPr>
          <a:xfrm>
            <a:off x="1026430" y="81199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in programming ~ similar to math functions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931548-9369-1C25-B832-D86BB94CA70D}"/>
              </a:ext>
            </a:extLst>
          </p:cNvPr>
          <p:cNvSpPr txBox="1">
            <a:spLocks/>
          </p:cNvSpPr>
          <p:nvPr/>
        </p:nvSpPr>
        <p:spPr>
          <a:xfrm>
            <a:off x="1602264" y="2090975"/>
            <a:ext cx="3947197" cy="1692749"/>
          </a:xfrm>
          <a:prstGeom prst="rect">
            <a:avLst/>
          </a:prstGeom>
          <a:solidFill>
            <a:schemeClr val="accent3">
              <a:lumMod val="20000"/>
              <a:lumOff val="80000"/>
              <a:alpha val="86775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9000" b="1" dirty="0">
                <a:solidFill>
                  <a:schemeClr val="tx1"/>
                </a:solidFill>
                <a:ea typeface="Calibri"/>
                <a:cs typeface="Calibri"/>
              </a:rPr>
              <a:t>f(</a:t>
            </a:r>
            <a:r>
              <a:rPr lang="en-US" sz="9000" b="1" dirty="0">
                <a:solidFill>
                  <a:srgbClr val="00B0F0"/>
                </a:solidFill>
                <a:ea typeface="Calibri"/>
                <a:cs typeface="Calibri"/>
              </a:rPr>
              <a:t>x</a:t>
            </a:r>
            <a:r>
              <a:rPr lang="en-US" sz="9000" b="1" dirty="0">
                <a:solidFill>
                  <a:schemeClr val="tx1"/>
                </a:solidFill>
                <a:ea typeface="Calibri"/>
                <a:cs typeface="Calibri"/>
              </a:rPr>
              <a:t>) = </a:t>
            </a:r>
            <a:r>
              <a:rPr lang="en-US" sz="9000" b="1" dirty="0">
                <a:solidFill>
                  <a:srgbClr val="00B050"/>
                </a:solidFill>
                <a:ea typeface="Calibri"/>
                <a:cs typeface="Calibri"/>
              </a:rPr>
              <a:t>y</a:t>
            </a:r>
          </a:p>
        </p:txBody>
      </p:sp>
      <p:sp>
        <p:nvSpPr>
          <p:cNvPr id="6" name="Google Shape;1688;p146">
            <a:extLst>
              <a:ext uri="{FF2B5EF4-FFF2-40B4-BE49-F238E27FC236}">
                <a16:creationId xmlns:a16="http://schemas.microsoft.com/office/drawing/2014/main" id="{B6ABF4FA-9AE9-991B-F0F6-1268DD674D11}"/>
              </a:ext>
            </a:extLst>
          </p:cNvPr>
          <p:cNvSpPr txBox="1">
            <a:spLocks/>
          </p:cNvSpPr>
          <p:nvPr/>
        </p:nvSpPr>
        <p:spPr>
          <a:xfrm>
            <a:off x="816224" y="4397688"/>
            <a:ext cx="9189625" cy="204770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Takes </a:t>
            </a:r>
            <a:r>
              <a:rPr lang="en-US" sz="2800" dirty="0">
                <a:solidFill>
                  <a:srgbClr val="00B0F0"/>
                </a:solidFill>
              </a:rPr>
              <a:t>input</a:t>
            </a:r>
            <a:r>
              <a:rPr lang="en-US" sz="2800" dirty="0"/>
              <a:t> values, also called </a:t>
            </a:r>
            <a:r>
              <a:rPr lang="en-US" sz="2800" dirty="0">
                <a:solidFill>
                  <a:srgbClr val="00B0F0"/>
                </a:solidFill>
              </a:rPr>
              <a:t>parameters</a:t>
            </a:r>
            <a:r>
              <a:rPr lang="en-US" sz="2800" dirty="0"/>
              <a:t> or </a:t>
            </a:r>
            <a:r>
              <a:rPr lang="en-US" sz="2800" dirty="0">
                <a:solidFill>
                  <a:srgbClr val="00B0F0"/>
                </a:solidFill>
              </a:rPr>
              <a:t>arguments</a:t>
            </a:r>
          </a:p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Returns an </a:t>
            </a:r>
            <a:r>
              <a:rPr lang="en-US" sz="2800" dirty="0">
                <a:solidFill>
                  <a:srgbClr val="00B050"/>
                </a:solidFill>
              </a:rPr>
              <a:t>output</a:t>
            </a:r>
            <a:r>
              <a:rPr lang="en-US" sz="2800" dirty="0"/>
              <a:t> value, also called a </a:t>
            </a:r>
            <a:r>
              <a:rPr lang="en-US" sz="2800" dirty="0">
                <a:solidFill>
                  <a:srgbClr val="00B050"/>
                </a:solidFill>
              </a:rPr>
              <a:t>return</a:t>
            </a:r>
            <a:r>
              <a:rPr lang="en-US" sz="2800" dirty="0"/>
              <a:t> value</a:t>
            </a:r>
          </a:p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R functions usually don't alter their input values (but they sometimes do!)</a:t>
            </a:r>
          </a:p>
        </p:txBody>
      </p:sp>
      <p:pic>
        <p:nvPicPr>
          <p:cNvPr id="7" name="Picture 6" descr="A diagram of function&#10;&#10;Description automatically generated">
            <a:extLst>
              <a:ext uri="{FF2B5EF4-FFF2-40B4-BE49-F238E27FC236}">
                <a16:creationId xmlns:a16="http://schemas.microsoft.com/office/drawing/2014/main" id="{4B3946D2-322D-3391-EDCC-2CC43E00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150" y="1704178"/>
            <a:ext cx="4788462" cy="26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59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25E8-58B8-DB2E-D731-F8481AA6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11" y="961229"/>
            <a:ext cx="10697578" cy="83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should you use functions?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62EA-9E7E-DA13-5B3B-DB68D18A3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90" y="1930150"/>
            <a:ext cx="12075410" cy="4555200"/>
          </a:xfrm>
        </p:spPr>
        <p:txBody>
          <a:bodyPr/>
          <a:lstStyle/>
          <a:p>
            <a:pPr marL="608965" indent="-456565"/>
            <a:r>
              <a:rPr lang="en-US" sz="2800" dirty="0">
                <a:solidFill>
                  <a:schemeClr val="tx1"/>
                </a:solidFill>
              </a:rPr>
              <a:t>Pieces of code designed to perform specific tasks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You can re-use them multiple times without re-writing the same code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They help you organize your code into manageable chunks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You can use them </a:t>
            </a:r>
            <a:r>
              <a:rPr lang="en-US" sz="2800" dirty="0">
                <a:solidFill>
                  <a:schemeClr val="tx1"/>
                </a:solidFill>
              </a:rPr>
              <a:t>just</a:t>
            </a:r>
            <a:r>
              <a:rPr lang="en-US" sz="2800" i="0" dirty="0">
                <a:solidFill>
                  <a:schemeClr val="tx1"/>
                </a:solidFill>
              </a:rPr>
              <a:t> knowing their input and output</a:t>
            </a:r>
          </a:p>
          <a:p>
            <a:pPr marL="795655" lvl="1" indent="0">
              <a:buNone/>
            </a:pP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They help you write code that is clearer and less error prone. They also help you conserve your valuable brain power </a:t>
            </a:r>
            <a:endParaRPr lang="en-US" sz="28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1198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902310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Let’s look at a useful function..</a:t>
            </a:r>
          </a:p>
        </p:txBody>
      </p:sp>
    </p:spTree>
    <p:extLst>
      <p:ext uri="{BB962C8B-B14F-4D97-AF65-F5344CB8AC3E}">
        <p14:creationId xmlns:p14="http://schemas.microsoft.com/office/powerpoint/2010/main" val="307433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D53C-AD6F-519C-2523-598C72A40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69" y="1006561"/>
            <a:ext cx="11029616" cy="59207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Think before coding!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6D382-EB37-0F80-E2CA-02ED443F1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73999"/>
            <a:ext cx="9601200" cy="417215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83540" indent="-383540"/>
            <a:r>
              <a:rPr lang="en-US" sz="2800" dirty="0"/>
              <a:t>During the exercises, you'll have the inclination to start coding immediately... but wait!</a:t>
            </a:r>
          </a:p>
          <a:p>
            <a:pPr marL="383540" indent="-383540"/>
            <a:r>
              <a:rPr lang="en-US" sz="2800" dirty="0"/>
              <a:t>Before coding, think about the problem and...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Define the task that you're trying to accomplish</a:t>
            </a:r>
          </a:p>
          <a:p>
            <a:pPr lvl="2" indent="-383540">
              <a:buFont typeface="Wingdings" panose="020B0503020102020204" pitchFamily="34" charset="0"/>
              <a:buChar char="§"/>
            </a:pPr>
            <a:r>
              <a:rPr lang="en-US" sz="2800" dirty="0"/>
              <a:t>Identify the input and the output</a:t>
            </a:r>
            <a:endParaRPr lang="en-US" sz="2800" i="0" dirty="0"/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Break the task into subtasks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Order the subtasks logically</a:t>
            </a:r>
          </a:p>
          <a:p>
            <a:pPr marL="246460" lvl="1" indent="0">
              <a:buNone/>
            </a:pPr>
            <a:endParaRPr lang="en-US" sz="2800" dirty="0"/>
          </a:p>
          <a:p>
            <a:pPr marL="246460" lvl="1" indent="0">
              <a:buNone/>
            </a:pPr>
            <a:r>
              <a:rPr lang="en-US" sz="2800" dirty="0"/>
              <a:t>You can even use a good, old piece of paper!</a:t>
            </a:r>
            <a:endParaRPr lang="en-US" sz="2800" i="0" dirty="0"/>
          </a:p>
        </p:txBody>
      </p:sp>
      <p:pic>
        <p:nvPicPr>
          <p:cNvPr id="2052" name="Picture 4" descr="Cartoon cute white cat thinking vector. 7486369 Vector Art at Vecteezy">
            <a:extLst>
              <a:ext uri="{FF2B5EF4-FFF2-40B4-BE49-F238E27FC236}">
                <a16:creationId xmlns:a16="http://schemas.microsoft.com/office/drawing/2014/main" id="{47A9E6B3-964C-9331-AADA-0ED2ECFF3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283" y="3488354"/>
            <a:ext cx="3060033" cy="30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3306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rgbClr val="FF0000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902310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have </a:t>
            </a:r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names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21D7FF-7F14-D30B-C263-09322E10ADE3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3041355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rgbClr val="FF0000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rgbClr val="0070C0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" sz="2400" dirty="0">
                <a:solidFill>
                  <a:srgbClr val="0070C0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rgbClr val="0070C0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can be </a:t>
            </a:r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called with their names using </a:t>
            </a:r>
            <a:r>
              <a:rPr lang="en-US" sz="2800" b="1" dirty="0">
                <a:solidFill>
                  <a:srgbClr val="0070C0"/>
                </a:solidFill>
                <a:ea typeface="Calibri"/>
                <a:cs typeface="Calibri"/>
              </a:rPr>
              <a:t>( 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A00DFA2-ECD2-FCAD-A39D-6B1E10188319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16249226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take </a:t>
            </a:r>
            <a:r>
              <a:rPr lang="en-US" sz="2800" b="1" dirty="0">
                <a:solidFill>
                  <a:srgbClr val="00B050"/>
                </a:solidFill>
                <a:ea typeface="Calibri"/>
                <a:cs typeface="Calibri"/>
              </a:rPr>
              <a:t>input parameters 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or </a:t>
            </a:r>
            <a:r>
              <a:rPr lang="en-US" sz="2800" b="1" dirty="0">
                <a:solidFill>
                  <a:srgbClr val="00B050"/>
                </a:solidFill>
                <a:ea typeface="Calibri"/>
                <a:cs typeface="Calibri"/>
              </a:rPr>
              <a:t>arguments 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inside ( 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-US" sz="2400" dirty="0" err="1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/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428738-A77B-506F-8620-969181FF0554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37211605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78074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 parameters also have names (</a:t>
            </a:r>
            <a:r>
              <a:rPr lang="en-US" sz="2800" b="1" dirty="0">
                <a:solidFill>
                  <a:srgbClr val="7030A0"/>
                </a:solidFill>
                <a:ea typeface="Calibri"/>
                <a:cs typeface="Calibri"/>
              </a:rPr>
              <a:t>parameter names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quote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"\"",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dec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".",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fill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= "",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020435-CBFD-92F5-D2B4-726558CFBB8B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695843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2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Some function parameters have </a:t>
            </a:r>
            <a:r>
              <a:rPr lang="en-US" sz="2800" b="1" dirty="0">
                <a:solidFill>
                  <a:schemeClr val="tx1"/>
                </a:solidFill>
                <a:highlight>
                  <a:srgbClr val="00FFFF"/>
                </a:highlight>
                <a:ea typeface="Calibri"/>
                <a:cs typeface="Calibri"/>
              </a:rPr>
              <a:t>default values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","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quote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"\""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"."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fill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3F5D6-636E-273D-C042-C80B66EF70A1}"/>
              </a:ext>
            </a:extLst>
          </p:cNvPr>
          <p:cNvSpPr txBox="1">
            <a:spLocks/>
          </p:cNvSpPr>
          <p:nvPr/>
        </p:nvSpPr>
        <p:spPr>
          <a:xfrm>
            <a:off x="1583404" y="3941595"/>
            <a:ext cx="8689486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are the values the function parameter will take if no values are provided for it by the user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2CC4-6A31-1D2A-5AAF-515D018113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7961836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2" y="1103928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However, some parameters are </a:t>
            </a:r>
            <a:r>
              <a:rPr lang="en-US" sz="2800" b="1" dirty="0">
                <a:solidFill>
                  <a:schemeClr val="tx1"/>
                </a:solidFill>
                <a:highlight>
                  <a:srgbClr val="FF0000"/>
                </a:highlight>
                <a:ea typeface="Calibri"/>
                <a:cs typeface="Calibri"/>
              </a:rPr>
              <a:t>required parameters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!</a:t>
            </a:r>
            <a:endParaRPr lang="en-US" sz="2800" b="1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00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3F5D6-636E-273D-C042-C80B66EF70A1}"/>
              </a:ext>
            </a:extLst>
          </p:cNvPr>
          <p:cNvSpPr txBox="1">
            <a:spLocks/>
          </p:cNvSpPr>
          <p:nvPr/>
        </p:nvSpPr>
        <p:spPr>
          <a:xfrm>
            <a:off x="1583404" y="3941595"/>
            <a:ext cx="8689486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parameter values need to be provided by the user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CB50-5B83-DF49-AB3B-2B87591C916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10136572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...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AAE6B-6968-95C0-3BA3-181D4B1E6624}"/>
              </a:ext>
            </a:extLst>
          </p:cNvPr>
          <p:cNvSpPr txBox="1">
            <a:spLocks/>
          </p:cNvSpPr>
          <p:nvPr/>
        </p:nvSpPr>
        <p:spPr>
          <a:xfrm>
            <a:off x="699481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Some functions also have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additional undefined parameters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48A33-7656-17A2-520A-45FC6195EA8A}"/>
              </a:ext>
            </a:extLst>
          </p:cNvPr>
          <p:cNvSpPr txBox="1">
            <a:spLocks/>
          </p:cNvSpPr>
          <p:nvPr/>
        </p:nvSpPr>
        <p:spPr>
          <a:xfrm>
            <a:off x="1583404" y="3919017"/>
            <a:ext cx="9411974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are additional values that can be taken by this function but are not explicitly listed in the function definition.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We will see some examples later.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6557B3-1CCD-19D8-6257-28071186A488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AAE6B-6968-95C0-3BA3-181D4B1E6624}"/>
              </a:ext>
            </a:extLst>
          </p:cNvPr>
          <p:cNvSpPr txBox="1">
            <a:spLocks/>
          </p:cNvSpPr>
          <p:nvPr/>
        </p:nvSpPr>
        <p:spPr>
          <a:xfrm>
            <a:off x="699481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ea typeface="Calibri"/>
                <a:cs typeface="Calibri"/>
              </a:rPr>
              <a:t>Putting it all together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highlight>
                <a:srgbClr val="00FF00"/>
              </a:highlight>
              <a:ea typeface="Calibri"/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48A33-7656-17A2-520A-45FC6195EA8A}"/>
              </a:ext>
            </a:extLst>
          </p:cNvPr>
          <p:cNvSpPr txBox="1">
            <a:spLocks/>
          </p:cNvSpPr>
          <p:nvPr/>
        </p:nvSpPr>
        <p:spPr>
          <a:xfrm>
            <a:off x="1660946" y="3871192"/>
            <a:ext cx="9411974" cy="21949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Functions have names, they can be called with ().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Functions take input parameters, which also have parameter names.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Some parameters are required, some have default values, and some others are additional (hidden) parameters.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6557B3-1CCD-19D8-6257-28071186A488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39985228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039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6E61D-0CC0-4F93-C314-F585B0ED3BAA}"/>
              </a:ext>
            </a:extLst>
          </p:cNvPr>
          <p:cNvSpPr txBox="1">
            <a:spLocks/>
          </p:cNvSpPr>
          <p:nvPr/>
        </p:nvSpPr>
        <p:spPr>
          <a:xfrm>
            <a:off x="4188178" y="2899384"/>
            <a:ext cx="6660445" cy="1059231"/>
          </a:xfrm>
          <a:prstGeom prst="rect">
            <a:avLst/>
          </a:prstGeom>
          <a:solidFill>
            <a:schemeClr val="accent3">
              <a:lumMod val="40000"/>
              <a:lumOff val="60000"/>
              <a:alpha val="70568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How does R know which value to assign to which input parameter??</a:t>
            </a:r>
          </a:p>
        </p:txBody>
      </p:sp>
      <p:pic>
        <p:nvPicPr>
          <p:cNvPr id="23556" name="Picture 4" descr="Thinking cat character style collection Royalty Free Vector">
            <a:extLst>
              <a:ext uri="{FF2B5EF4-FFF2-40B4-BE49-F238E27FC236}">
                <a16:creationId xmlns:a16="http://schemas.microsoft.com/office/drawing/2014/main" id="{6EBECDEA-D18E-EF87-208D-34EDEC85E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6"/>
          <a:stretch/>
        </p:blipFill>
        <p:spPr bwMode="auto">
          <a:xfrm>
            <a:off x="529166" y="2512032"/>
            <a:ext cx="3053001" cy="324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869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0-6821-1688-B758-B43F4BD1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Help!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A551D-8F1E-6474-BBEA-6282A0A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507359"/>
            <a:ext cx="6176776" cy="42637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83540" indent="-383540"/>
            <a:r>
              <a:rPr lang="en-US" sz="2400" dirty="0"/>
              <a:t>Every programmer needs help. As you code, these will be your best friends: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Documentation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>
                <a:ea typeface="+mn-lt"/>
                <a:cs typeface="+mn-lt"/>
              </a:rPr>
              <a:t>Stackoverflow.com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>
                <a:ea typeface="+mn-lt"/>
                <a:cs typeface="+mn-lt"/>
              </a:rPr>
              <a:t>Github.com</a:t>
            </a: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en-US" sz="2400" i="0" dirty="0">
                <a:latin typeface="Arial"/>
                <a:cs typeface="Arial"/>
              </a:rPr>
              <a:t>Google</a:t>
            </a:r>
            <a:endParaRPr lang="en-US" sz="2400" i="0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LLMs (Microsoft Bing/Copilot, ChatGPT, Google Gemini)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Your colleagues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Our free consult service: </a:t>
            </a:r>
            <a:r>
              <a:rPr lang="en-US" sz="2400" i="0" dirty="0">
                <a:highlight>
                  <a:srgbClr val="00FF00"/>
                </a:highlight>
              </a:rPr>
              <a:t>bit.ly/</a:t>
            </a:r>
            <a:r>
              <a:rPr lang="en-US" sz="2400" i="0" dirty="0" err="1">
                <a:highlight>
                  <a:srgbClr val="00FF00"/>
                </a:highlight>
              </a:rPr>
              <a:t>rcdsconsult</a:t>
            </a:r>
            <a:endParaRPr lang="en-US" sz="2400" i="0" dirty="0">
              <a:highlight>
                <a:srgbClr val="00FF00"/>
              </a:highlight>
            </a:endParaRPr>
          </a:p>
          <a:p>
            <a:pPr lvl="1" indent="-383540">
              <a:buFont typeface="Courier New" panose="020B0503020102020204" pitchFamily="34" charset="0"/>
              <a:buChar char="o"/>
            </a:pPr>
            <a:endParaRPr lang="en-US" sz="2400" i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773C-2C29-E04C-0B3E-A879600844AA}"/>
              </a:ext>
            </a:extLst>
          </p:cNvPr>
          <p:cNvSpPr txBox="1"/>
          <p:nvPr/>
        </p:nvSpPr>
        <p:spPr>
          <a:xfrm>
            <a:off x="5179996" y="883096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Help!</a:t>
            </a:r>
          </a:p>
        </p:txBody>
      </p:sp>
      <p:pic>
        <p:nvPicPr>
          <p:cNvPr id="3074" name="Picture 2" descr="Cat Reading a Book Graphic by NESMLY · Creative Fabrica">
            <a:extLst>
              <a:ext uri="{FF2B5EF4-FFF2-40B4-BE49-F238E27FC236}">
                <a16:creationId xmlns:a16="http://schemas.microsoft.com/office/drawing/2014/main" id="{420D998D-6CDA-3C91-7072-E66B964D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1346"/>
            <a:ext cx="4878736" cy="305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6779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6E61D-0CC0-4F93-C314-F585B0ED3BAA}"/>
              </a:ext>
            </a:extLst>
          </p:cNvPr>
          <p:cNvSpPr txBox="1">
            <a:spLocks/>
          </p:cNvSpPr>
          <p:nvPr/>
        </p:nvSpPr>
        <p:spPr>
          <a:xfrm>
            <a:off x="4188178" y="2899384"/>
            <a:ext cx="6660445" cy="1059231"/>
          </a:xfrm>
          <a:prstGeom prst="rect">
            <a:avLst/>
          </a:prstGeom>
          <a:solidFill>
            <a:schemeClr val="accent3">
              <a:lumMod val="40000"/>
              <a:lumOff val="60000"/>
              <a:alpha val="70568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How does R know which value to assign to which input parameter??</a:t>
            </a:r>
          </a:p>
        </p:txBody>
      </p:sp>
      <p:pic>
        <p:nvPicPr>
          <p:cNvPr id="27650" name="Picture 2" descr="3,100+ Thinking Cat Stock Illustrations, Royalty-Free Vector Graphics &amp;  Clip Art - iStock | Thinking animal, Kitten">
            <a:extLst>
              <a:ext uri="{FF2B5EF4-FFF2-40B4-BE49-F238E27FC236}">
                <a16:creationId xmlns:a16="http://schemas.microsoft.com/office/drawing/2014/main" id="{05D5CE2C-1170-989A-4E89-BBFBC3D9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7" t="1977" r="11811" b="3210"/>
          <a:stretch/>
        </p:blipFill>
        <p:spPr bwMode="auto">
          <a:xfrm>
            <a:off x="911172" y="3081866"/>
            <a:ext cx="2425446" cy="299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B87A07B-B729-DE5A-D239-7ABC181B9B46}"/>
              </a:ext>
            </a:extLst>
          </p:cNvPr>
          <p:cNvSpPr txBox="1">
            <a:spLocks/>
          </p:cNvSpPr>
          <p:nvPr/>
        </p:nvSpPr>
        <p:spPr>
          <a:xfrm>
            <a:off x="4188178" y="4203429"/>
            <a:ext cx="6660445" cy="186999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position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name </a:t>
            </a:r>
            <a:r>
              <a:rPr lang="en-US" sz="2800" b="1" i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and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 position</a:t>
            </a:r>
          </a:p>
        </p:txBody>
      </p:sp>
    </p:spTree>
    <p:extLst>
      <p:ext uri="{BB962C8B-B14F-4D97-AF65-F5344CB8AC3E}">
        <p14:creationId xmlns:p14="http://schemas.microsoft.com/office/powerpoint/2010/main" val="8668830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6684492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0620320F-3A72-1639-B5BA-2B4AA1713968}"/>
              </a:ext>
            </a:extLst>
          </p:cNvPr>
          <p:cNvSpPr txBox="1">
            <a:spLocks/>
          </p:cNvSpPr>
          <p:nvPr/>
        </p:nvSpPr>
        <p:spPr>
          <a:xfrm>
            <a:off x="1994905" y="3966141"/>
            <a:ext cx="6355356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=TRUE,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18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6684492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0620320F-3A72-1639-B5BA-2B4AA1713968}"/>
              </a:ext>
            </a:extLst>
          </p:cNvPr>
          <p:cNvSpPr txBox="1">
            <a:spLocks/>
          </p:cNvSpPr>
          <p:nvPr/>
        </p:nvSpPr>
        <p:spPr>
          <a:xfrm>
            <a:off x="1994905" y="3966141"/>
            <a:ext cx="7487762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	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		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	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=TRUE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DE5AEAA0-4533-9071-0A86-F38159FCA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4878" y="3820564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083120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B9B70315-45A5-B0F5-C6F0-328A89F586E5}"/>
              </a:ext>
            </a:extLst>
          </p:cNvPr>
          <p:cNvSpPr txBox="1">
            <a:spLocks/>
          </p:cNvSpPr>
          <p:nvPr/>
        </p:nvSpPr>
        <p:spPr>
          <a:xfrm>
            <a:off x="2096504" y="4057630"/>
            <a:ext cx="7539579" cy="102236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4931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083120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B9B70315-45A5-B0F5-C6F0-328A89F586E5}"/>
              </a:ext>
            </a:extLst>
          </p:cNvPr>
          <p:cNvSpPr txBox="1">
            <a:spLocks/>
          </p:cNvSpPr>
          <p:nvPr/>
        </p:nvSpPr>
        <p:spPr>
          <a:xfrm>
            <a:off x="2096504" y="4057630"/>
            <a:ext cx="7539579" cy="102236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75E71-9AAE-16E5-2BA5-689080D88E6B}"/>
              </a:ext>
            </a:extLst>
          </p:cNvPr>
          <p:cNvSpPr txBox="1"/>
          <p:nvPr/>
        </p:nvSpPr>
        <p:spPr>
          <a:xfrm>
            <a:off x="4444676" y="3643500"/>
            <a:ext cx="301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Monaco" pitchFamily="2" charset="77"/>
              </a:rPr>
              <a:t>1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00FF00"/>
                </a:highlight>
                <a:latin typeface="Monaco" pitchFamily="2" charset="77"/>
              </a:rPr>
              <a:t>2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FF00FF"/>
                </a:highlight>
                <a:latin typeface="Monaco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363839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Google Shape;1694;p147">
            <a:extLst>
              <a:ext uri="{FF2B5EF4-FFF2-40B4-BE49-F238E27FC236}">
                <a16:creationId xmlns:a16="http://schemas.microsoft.com/office/drawing/2014/main" id="{3A7904E7-D56A-F67A-CF8D-79C5A8127E89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8041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255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5A63-F124-67C4-0014-357F30FE782B}"/>
              </a:ext>
            </a:extLst>
          </p:cNvPr>
          <p:cNvSpPr txBox="1"/>
          <p:nvPr/>
        </p:nvSpPr>
        <p:spPr>
          <a:xfrm>
            <a:off x="4888090" y="5750326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</p:spTree>
    <p:extLst>
      <p:ext uri="{BB962C8B-B14F-4D97-AF65-F5344CB8AC3E}">
        <p14:creationId xmlns:p14="http://schemas.microsoft.com/office/powerpoint/2010/main" val="10701066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5A63-F124-67C4-0014-357F30FE782B}"/>
              </a:ext>
            </a:extLst>
          </p:cNvPr>
          <p:cNvSpPr txBox="1"/>
          <p:nvPr/>
        </p:nvSpPr>
        <p:spPr>
          <a:xfrm>
            <a:off x="4888090" y="5750326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FA2E9-8D6F-3F49-EB06-BD52DDC8EE8C}"/>
              </a:ext>
            </a:extLst>
          </p:cNvPr>
          <p:cNvSpPr txBox="1"/>
          <p:nvPr/>
        </p:nvSpPr>
        <p:spPr>
          <a:xfrm>
            <a:off x="4888090" y="6237727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00FF"/>
                </a:highlight>
                <a:latin typeface="Monaco" pitchFamily="2" charset="77"/>
              </a:rPr>
              <a:t>Match positions in order – 2</a:t>
            </a:r>
          </a:p>
        </p:txBody>
      </p:sp>
    </p:spTree>
    <p:extLst>
      <p:ext uri="{BB962C8B-B14F-4D97-AF65-F5344CB8AC3E}">
        <p14:creationId xmlns:p14="http://schemas.microsoft.com/office/powerpoint/2010/main" val="11731503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718289" y="5478277"/>
            <a:ext cx="495582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Let’s try another example..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(header=TRUE, “</a:t>
            </a: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736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193083-DB53-786E-804A-640E2D96DC56}"/>
              </a:ext>
            </a:extLst>
          </p:cNvPr>
          <p:cNvSpPr txBox="1"/>
          <p:nvPr/>
        </p:nvSpPr>
        <p:spPr>
          <a:xfrm>
            <a:off x="2899209" y="3321471"/>
            <a:ext cx="63935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0" dirty="0">
                <a:latin typeface="+mj-lt"/>
              </a:rPr>
              <a:t>Let’s start 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C017FE-56E2-B003-864F-B3F7033CB278}"/>
              </a:ext>
            </a:extLst>
          </p:cNvPr>
          <p:cNvSpPr txBox="1"/>
          <p:nvPr/>
        </p:nvSpPr>
        <p:spPr>
          <a:xfrm>
            <a:off x="2531064" y="1397483"/>
            <a:ext cx="69805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 click on the </a:t>
            </a:r>
            <a:r>
              <a:rPr lang="en-US" sz="4000" b="1" dirty="0">
                <a:solidFill>
                  <a:srgbClr val="00B050"/>
                </a:solidFill>
                <a:latin typeface="+mj-lt"/>
              </a:rPr>
              <a:t>.</a:t>
            </a:r>
            <a:r>
              <a:rPr lang="en-US" sz="4000" b="1" dirty="0" err="1">
                <a:solidFill>
                  <a:srgbClr val="00B050"/>
                </a:solidFill>
                <a:latin typeface="+mj-lt"/>
              </a:rPr>
              <a:t>RProj</a:t>
            </a:r>
            <a:r>
              <a:rPr lang="en-US" sz="4000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file to open the project in RStudio</a:t>
            </a:r>
          </a:p>
        </p:txBody>
      </p:sp>
    </p:spTree>
    <p:extLst>
      <p:ext uri="{BB962C8B-B14F-4D97-AF65-F5344CB8AC3E}">
        <p14:creationId xmlns:p14="http://schemas.microsoft.com/office/powerpoint/2010/main" val="39784105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</a:t>
            </a: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0F3ED8-97EF-F0BB-CA6F-5920C2129CEC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</p:txBody>
      </p:sp>
    </p:spTree>
    <p:extLst>
      <p:ext uri="{BB962C8B-B14F-4D97-AF65-F5344CB8AC3E}">
        <p14:creationId xmlns:p14="http://schemas.microsoft.com/office/powerpoint/2010/main" val="20225437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Position 1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first</a:t>
            </a: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 leftover argument</a:t>
            </a: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6610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Position 1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first</a:t>
            </a: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 leftover argument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Position 2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second</a:t>
            </a:r>
            <a:r>
              <a:rPr lang="en-US" sz="2800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 leftover argument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highlight>
                <a:srgbClr val="00FF00"/>
              </a:highlight>
              <a:ea typeface="Calibri"/>
              <a:cs typeface="Calibri"/>
            </a:endParaRP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89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  <a:p>
            <a:pPr marL="0" indent="0">
              <a:lnSpc>
                <a:spcPct val="100000"/>
              </a:lnSpc>
            </a:pPr>
            <a:endParaRPr lang="en-US" sz="2800" dirty="0">
              <a:solidFill>
                <a:schemeClr val="dk2"/>
              </a:solidFill>
              <a:latin typeface="Monaco" pitchFamily="2" charset="77"/>
            </a:endParaRPr>
          </a:p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  <a:p>
            <a:pPr marL="0" indent="0">
              <a:lnSpc>
                <a:spcPct val="100000"/>
              </a:lnSpc>
            </a:pPr>
            <a:endParaRPr lang="en-US" sz="2800" dirty="0">
              <a:solidFill>
                <a:schemeClr val="dk2"/>
              </a:solidFill>
              <a:latin typeface="Monaco" pitchFamily="2" charset="77"/>
            </a:endParaRPr>
          </a:p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</p:spTree>
    <p:extLst>
      <p:ext uri="{BB962C8B-B14F-4D97-AF65-F5344CB8AC3E}">
        <p14:creationId xmlns:p14="http://schemas.microsoft.com/office/powerpoint/2010/main" val="3919795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</p:txBody>
      </p:sp>
    </p:spTree>
    <p:extLst>
      <p:ext uri="{BB962C8B-B14F-4D97-AF65-F5344CB8AC3E}">
        <p14:creationId xmlns:p14="http://schemas.microsoft.com/office/powerpoint/2010/main" val="18996697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</p:txBody>
      </p:sp>
      <p:pic>
        <p:nvPicPr>
          <p:cNvPr id="48130" name="Picture 2" descr="cute little cat vector set illustration, yes pose 4928207 Vector Art at  Vecteezy">
            <a:extLst>
              <a:ext uri="{FF2B5EF4-FFF2-40B4-BE49-F238E27FC236}">
                <a16:creationId xmlns:a16="http://schemas.microsoft.com/office/drawing/2014/main" id="{A0C8458F-D7E5-577C-70EE-D4CFE2CD9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4665285"/>
            <a:ext cx="1924756" cy="19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2" y="4976258"/>
            <a:ext cx="8342919" cy="830997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Named argument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</a:rPr>
              <a:t>sep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dirty="0"/>
              <a:t>is matched with value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“\t”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04383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</p:txBody>
      </p:sp>
    </p:spTree>
    <p:extLst>
      <p:ext uri="{BB962C8B-B14F-4D97-AF65-F5344CB8AC3E}">
        <p14:creationId xmlns:p14="http://schemas.microsoft.com/office/powerpoint/2010/main" val="23668126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3" y="4976258"/>
            <a:ext cx="8445646" cy="1200329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are no named arguments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  <a:p>
            <a:r>
              <a:rPr lang="en-US" sz="2400" dirty="0"/>
              <a:t>Second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“\t” </a:t>
            </a:r>
            <a:r>
              <a:rPr lang="en-US" sz="2400" dirty="0"/>
              <a:t>is matched to second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header</a:t>
            </a:r>
          </a:p>
        </p:txBody>
      </p:sp>
      <p:pic>
        <p:nvPicPr>
          <p:cNvPr id="50178" name="Picture 2" descr="cute cat say no with round background flat cartoon illustration 24584420 PNG">
            <a:extLst>
              <a:ext uri="{FF2B5EF4-FFF2-40B4-BE49-F238E27FC236}">
                <a16:creationId xmlns:a16="http://schemas.microsoft.com/office/drawing/2014/main" id="{BEF5CBC6-640C-BED4-3DEF-E06D5AAA0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26" y="4635501"/>
            <a:ext cx="1810407" cy="181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64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</p:spTree>
    <p:extLst>
      <p:ext uri="{BB962C8B-B14F-4D97-AF65-F5344CB8AC3E}">
        <p14:creationId xmlns:p14="http://schemas.microsoft.com/office/powerpoint/2010/main" val="36485893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3" y="4976258"/>
            <a:ext cx="8445646" cy="1569660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are no named arguments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  <a:p>
            <a:r>
              <a:rPr lang="en-US" sz="2400" dirty="0"/>
              <a:t>Second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TRUE </a:t>
            </a:r>
            <a:r>
              <a:rPr lang="en-US" sz="2400" dirty="0"/>
              <a:t>is matched to second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header</a:t>
            </a:r>
          </a:p>
          <a:p>
            <a:r>
              <a:rPr lang="en-US" sz="2400" dirty="0"/>
              <a:t>Third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“\t”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US" sz="2400" dirty="0"/>
              <a:t>is matched to third argument 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sep</a:t>
            </a:r>
            <a:endParaRPr lang="en-US" sz="2000" dirty="0">
              <a:solidFill>
                <a:srgbClr val="7030A0"/>
              </a:solidFill>
              <a:latin typeface="Monaco" pitchFamily="2" charset="77"/>
            </a:endParaRPr>
          </a:p>
        </p:txBody>
      </p:sp>
      <p:pic>
        <p:nvPicPr>
          <p:cNvPr id="2" name="Picture 2" descr="cute little cat vector set illustration, yes pose 4928207 Vector Art at  Vecteezy">
            <a:extLst>
              <a:ext uri="{FF2B5EF4-FFF2-40B4-BE49-F238E27FC236}">
                <a16:creationId xmlns:a16="http://schemas.microsoft.com/office/drawing/2014/main" id="{703EA3E0-A3B3-70D4-0181-09EF25C4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4665285"/>
            <a:ext cx="1924756" cy="19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43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26915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3076690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Returning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794320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The output of a function is its </a:t>
            </a:r>
            <a:r>
              <a:rPr lang="en-US" sz="3200" b="1" dirty="0">
                <a:solidFill>
                  <a:srgbClr val="00B0F0"/>
                </a:solidFill>
                <a:ea typeface="Calibri"/>
                <a:cs typeface="Calibri"/>
              </a:rPr>
              <a:t>return value</a:t>
            </a:r>
            <a:endParaRPr lang="en-US" sz="2400" dirty="0">
              <a:solidFill>
                <a:srgbClr val="00B0F0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abs(-3)</a:t>
            </a: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67E548FA-0F3B-9F3A-7CD2-BF7B86219A64}"/>
              </a:ext>
            </a:extLst>
          </p:cNvPr>
          <p:cNvSpPr txBox="1">
            <a:spLocks/>
          </p:cNvSpPr>
          <p:nvPr/>
        </p:nvSpPr>
        <p:spPr>
          <a:xfrm>
            <a:off x="572921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88374-1475-A967-8925-56E17F012EAC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4090-2CC1-1075-06F9-0C8142B03D43}"/>
              </a:ext>
            </a:extLst>
          </p:cNvPr>
          <p:cNvSpPr txBox="1"/>
          <p:nvPr/>
        </p:nvSpPr>
        <p:spPr>
          <a:xfrm>
            <a:off x="586629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4B4C-5132-82B3-11D3-7FDF849E2E7D}"/>
              </a:ext>
            </a:extLst>
          </p:cNvPr>
          <p:cNvSpPr txBox="1"/>
          <p:nvPr/>
        </p:nvSpPr>
        <p:spPr>
          <a:xfrm>
            <a:off x="1962650" y="3535150"/>
            <a:ext cx="6786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this output value is not saved!</a:t>
            </a:r>
          </a:p>
          <a:p>
            <a:pPr algn="ctr"/>
            <a:r>
              <a:rPr lang="en-US" sz="2400" dirty="0"/>
              <a:t>How do we save this value??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8D86D-3FE9-04DC-1EAC-4E5C64F6F277}"/>
              </a:ext>
            </a:extLst>
          </p:cNvPr>
          <p:cNvSpPr txBox="1"/>
          <p:nvPr/>
        </p:nvSpPr>
        <p:spPr>
          <a:xfrm>
            <a:off x="1716414" y="4956758"/>
            <a:ext cx="7794319" cy="1200329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We can save it by assigning the return value to a variable!</a:t>
            </a:r>
          </a:p>
          <a:p>
            <a:pPr algn="ctr"/>
            <a:endParaRPr lang="en-US" sz="2400" dirty="0">
              <a:latin typeface="Monaco" pitchFamily="2" charset="77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latin typeface="Monaco" pitchFamily="2" charset="77"/>
                <a:ea typeface="Arial"/>
                <a:cs typeface="Arial"/>
                <a:sym typeface="Arial"/>
              </a:rPr>
              <a:t>x &lt;- abs(-3)</a:t>
            </a:r>
          </a:p>
        </p:txBody>
      </p:sp>
    </p:spTree>
    <p:extLst>
      <p:ext uri="{BB962C8B-B14F-4D97-AF65-F5344CB8AC3E}">
        <p14:creationId xmlns:p14="http://schemas.microsoft.com/office/powerpoint/2010/main" val="286634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Returning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8604784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What happens when there is no </a:t>
            </a:r>
            <a:r>
              <a:rPr lang="en-US" sz="3200" b="1" dirty="0">
                <a:solidFill>
                  <a:srgbClr val="00B0F0"/>
                </a:solidFill>
                <a:ea typeface="Calibri"/>
                <a:cs typeface="Calibri"/>
              </a:rPr>
              <a:t>return value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67E548FA-0F3B-9F3A-7CD2-BF7B86219A64}"/>
              </a:ext>
            </a:extLst>
          </p:cNvPr>
          <p:cNvSpPr txBox="1">
            <a:spLocks/>
          </p:cNvSpPr>
          <p:nvPr/>
        </p:nvSpPr>
        <p:spPr>
          <a:xfrm>
            <a:off x="572921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88374-1475-A967-8925-56E17F012EAC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4090-2CC1-1075-06F9-0C8142B03D43}"/>
              </a:ext>
            </a:extLst>
          </p:cNvPr>
          <p:cNvSpPr txBox="1"/>
          <p:nvPr/>
        </p:nvSpPr>
        <p:spPr>
          <a:xfrm>
            <a:off x="586629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4B4C-5132-82B3-11D3-7FDF849E2E7D}"/>
              </a:ext>
            </a:extLst>
          </p:cNvPr>
          <p:cNvSpPr txBox="1"/>
          <p:nvPr/>
        </p:nvSpPr>
        <p:spPr>
          <a:xfrm>
            <a:off x="1962650" y="3535150"/>
            <a:ext cx="678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Why did this happen?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8D86D-3FE9-04DC-1EAC-4E5C64F6F277}"/>
              </a:ext>
            </a:extLst>
          </p:cNvPr>
          <p:cNvSpPr txBox="1"/>
          <p:nvPr/>
        </p:nvSpPr>
        <p:spPr>
          <a:xfrm>
            <a:off x="1365331" y="4254310"/>
            <a:ext cx="9461338" cy="830997"/>
          </a:xfrm>
          <a:prstGeom prst="rect">
            <a:avLst/>
          </a:prstGeom>
          <a:solidFill>
            <a:srgbClr val="FFFF00">
              <a:alpha val="24410"/>
            </a:srgbClr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Arial"/>
                <a:cs typeface="Arial"/>
                <a:sym typeface="Arial"/>
              </a:rPr>
              <a:t>If no return value is specified, then</a:t>
            </a:r>
          </a:p>
          <a:p>
            <a:pPr algn="ctr"/>
            <a:r>
              <a:rPr lang="en-US" sz="2400" dirty="0"/>
              <a:t>by default, a function </a:t>
            </a:r>
            <a:r>
              <a:rPr lang="en-US" sz="2400" i="1" dirty="0"/>
              <a:t>returns</a:t>
            </a:r>
            <a:r>
              <a:rPr lang="en-US" sz="2400" dirty="0"/>
              <a:t> the value of the last expression evaluated</a:t>
            </a:r>
          </a:p>
        </p:txBody>
      </p:sp>
    </p:spTree>
    <p:extLst>
      <p:ext uri="{BB962C8B-B14F-4D97-AF65-F5344CB8AC3E}">
        <p14:creationId xmlns:p14="http://schemas.microsoft.com/office/powerpoint/2010/main" val="172478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2627083" y="562805"/>
            <a:ext cx="8865435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 with variable arguments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CB515CEF-76AF-5E8E-329C-A24AA0D1EE23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2ABC2-DDCD-7FB5-6DED-261060D4948A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28FAFB-CF4D-8285-5B6E-D8FBE859C3E5}"/>
              </a:ext>
            </a:extLst>
          </p:cNvPr>
          <p:cNvSpPr txBox="1">
            <a:spLocks/>
          </p:cNvSpPr>
          <p:nvPr/>
        </p:nvSpPr>
        <p:spPr>
          <a:xfrm>
            <a:off x="538927" y="1197531"/>
            <a:ext cx="6076362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Why did this function call work?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14D1C72A-43ED-3319-EB29-6574D8A09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6205952" y="2285398"/>
            <a:ext cx="2624758" cy="19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345039B4-B0C0-16A1-43CF-1F3864F47559}"/>
              </a:ext>
            </a:extLst>
          </p:cNvPr>
          <p:cNvSpPr/>
          <p:nvPr/>
        </p:nvSpPr>
        <p:spPr>
          <a:xfrm flipH="1">
            <a:off x="7524092" y="2044263"/>
            <a:ext cx="1711734" cy="75965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1044C-8635-7972-7993-D0DE9B6C361F}"/>
              </a:ext>
            </a:extLst>
          </p:cNvPr>
          <p:cNvSpPr txBox="1"/>
          <p:nvPr/>
        </p:nvSpPr>
        <p:spPr>
          <a:xfrm>
            <a:off x="8912177" y="2803920"/>
            <a:ext cx="10301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3DF5C-CCA8-B705-2E2D-E229F77EB756}"/>
              </a:ext>
            </a:extLst>
          </p:cNvPr>
          <p:cNvSpPr txBox="1"/>
          <p:nvPr/>
        </p:nvSpPr>
        <p:spPr>
          <a:xfrm>
            <a:off x="6817193" y="3045055"/>
            <a:ext cx="1143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20" name="Google Shape;1694;p147">
            <a:extLst>
              <a:ext uri="{FF2B5EF4-FFF2-40B4-BE49-F238E27FC236}">
                <a16:creationId xmlns:a16="http://schemas.microsoft.com/office/drawing/2014/main" id="{E95A0747-2BDF-3419-42A7-740CDD0E9341}"/>
              </a:ext>
            </a:extLst>
          </p:cNvPr>
          <p:cNvSpPr txBox="1">
            <a:spLocks/>
          </p:cNvSpPr>
          <p:nvPr/>
        </p:nvSpPr>
        <p:spPr>
          <a:xfrm>
            <a:off x="2490003" y="4033325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print(3)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6676E-25AC-2532-8405-B655A2F369D4}"/>
              </a:ext>
            </a:extLst>
          </p:cNvPr>
          <p:cNvSpPr txBox="1"/>
          <p:nvPr/>
        </p:nvSpPr>
        <p:spPr>
          <a:xfrm>
            <a:off x="2544174" y="3611551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Evaluated as</a:t>
            </a:r>
          </a:p>
        </p:txBody>
      </p:sp>
    </p:spTree>
    <p:extLst>
      <p:ext uri="{BB962C8B-B14F-4D97-AF65-F5344CB8AC3E}">
        <p14:creationId xmlns:p14="http://schemas.microsoft.com/office/powerpoint/2010/main" val="30763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/>
      <p:bldP spid="20" grpId="0" animBg="1"/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2627083" y="562805"/>
            <a:ext cx="8865435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 with variables as arguments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28FAFB-CF4D-8285-5B6E-D8FBE859C3E5}"/>
              </a:ext>
            </a:extLst>
          </p:cNvPr>
          <p:cNvSpPr txBox="1">
            <a:spLocks/>
          </p:cNvSpPr>
          <p:nvPr/>
        </p:nvSpPr>
        <p:spPr>
          <a:xfrm>
            <a:off x="538927" y="1197531"/>
            <a:ext cx="6076362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What happens if I change x?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14D1C72A-43ED-3319-EB29-6574D8A09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6205952" y="2285398"/>
            <a:ext cx="2624758" cy="19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345039B4-B0C0-16A1-43CF-1F3864F47559}"/>
              </a:ext>
            </a:extLst>
          </p:cNvPr>
          <p:cNvSpPr/>
          <p:nvPr/>
        </p:nvSpPr>
        <p:spPr>
          <a:xfrm flipH="1">
            <a:off x="7524092" y="2044263"/>
            <a:ext cx="1711734" cy="75965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1044C-8635-7972-7993-D0DE9B6C361F}"/>
              </a:ext>
            </a:extLst>
          </p:cNvPr>
          <p:cNvSpPr txBox="1"/>
          <p:nvPr/>
        </p:nvSpPr>
        <p:spPr>
          <a:xfrm>
            <a:off x="8912177" y="2803920"/>
            <a:ext cx="2344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“hello”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3DF5C-CCA8-B705-2E2D-E229F77EB756}"/>
              </a:ext>
            </a:extLst>
          </p:cNvPr>
          <p:cNvSpPr txBox="1"/>
          <p:nvPr/>
        </p:nvSpPr>
        <p:spPr>
          <a:xfrm>
            <a:off x="6817193" y="3045055"/>
            <a:ext cx="1143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20" name="Google Shape;1694;p147">
            <a:extLst>
              <a:ext uri="{FF2B5EF4-FFF2-40B4-BE49-F238E27FC236}">
                <a16:creationId xmlns:a16="http://schemas.microsoft.com/office/drawing/2014/main" id="{E95A0747-2BDF-3419-42A7-740CDD0E9341}"/>
              </a:ext>
            </a:extLst>
          </p:cNvPr>
          <p:cNvSpPr txBox="1">
            <a:spLocks/>
          </p:cNvSpPr>
          <p:nvPr/>
        </p:nvSpPr>
        <p:spPr>
          <a:xfrm>
            <a:off x="2483597" y="2350100"/>
            <a:ext cx="2624758" cy="102237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 &lt;- “hello”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6676E-25AC-2532-8405-B655A2F369D4}"/>
              </a:ext>
            </a:extLst>
          </p:cNvPr>
          <p:cNvSpPr txBox="1"/>
          <p:nvPr/>
        </p:nvSpPr>
        <p:spPr>
          <a:xfrm>
            <a:off x="2730572" y="192832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Change x</a:t>
            </a: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30059C9B-3544-DE1D-63E0-9D8C14F269D3}"/>
              </a:ext>
            </a:extLst>
          </p:cNvPr>
          <p:cNvSpPr txBox="1">
            <a:spLocks/>
          </p:cNvSpPr>
          <p:nvPr/>
        </p:nvSpPr>
        <p:spPr>
          <a:xfrm>
            <a:off x="2655178" y="4065882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E6B3A-F76D-689E-5BAA-CE55509705D7}"/>
              </a:ext>
            </a:extLst>
          </p:cNvPr>
          <p:cNvSpPr txBox="1"/>
          <p:nvPr/>
        </p:nvSpPr>
        <p:spPr>
          <a:xfrm>
            <a:off x="2792258" y="3604217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6" name="Google Shape;1694;p147">
            <a:extLst>
              <a:ext uri="{FF2B5EF4-FFF2-40B4-BE49-F238E27FC236}">
                <a16:creationId xmlns:a16="http://schemas.microsoft.com/office/drawing/2014/main" id="{63CD2AD3-A593-8958-5029-F1B65715DA69}"/>
              </a:ext>
            </a:extLst>
          </p:cNvPr>
          <p:cNvSpPr txBox="1">
            <a:spLocks/>
          </p:cNvSpPr>
          <p:nvPr/>
        </p:nvSpPr>
        <p:spPr>
          <a:xfrm>
            <a:off x="2655178" y="5583874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7469E-BEB5-87BF-C75A-FAF4E2CCA7CC}"/>
              </a:ext>
            </a:extLst>
          </p:cNvPr>
          <p:cNvSpPr txBox="1"/>
          <p:nvPr/>
        </p:nvSpPr>
        <p:spPr>
          <a:xfrm>
            <a:off x="2895035" y="5122209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Evaluates as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F987F3-1F76-454F-FCE3-94A162F79817}"/>
              </a:ext>
            </a:extLst>
          </p:cNvPr>
          <p:cNvSpPr txBox="1">
            <a:spLocks/>
          </p:cNvSpPr>
          <p:nvPr/>
        </p:nvSpPr>
        <p:spPr>
          <a:xfrm>
            <a:off x="5873996" y="4774146"/>
            <a:ext cx="5902845" cy="1528713"/>
          </a:xfrm>
          <a:prstGeom prst="rect">
            <a:avLst/>
          </a:prstGeom>
          <a:solidFill>
            <a:srgbClr val="00B0F0">
              <a:alpha val="25465"/>
            </a:srgbClr>
          </a:solidFill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Can you think of a scenario for </a:t>
            </a:r>
            <a:r>
              <a:rPr lang="en-US" sz="2800" b="1" dirty="0" err="1">
                <a:solidFill>
                  <a:schemeClr val="tx1"/>
                </a:solidFill>
                <a:latin typeface="Monaco" pitchFamily="2" charset="77"/>
                <a:ea typeface="Calibri"/>
                <a:cs typeface="Calibri"/>
              </a:rPr>
              <a:t>read.csv</a:t>
            </a:r>
            <a:r>
              <a:rPr lang="en-US" sz="2800" b="1" dirty="0">
                <a:solidFill>
                  <a:schemeClr val="tx1"/>
                </a:solidFill>
                <a:latin typeface="Monaco" pitchFamily="2" charset="77"/>
                <a:ea typeface="Calibri"/>
                <a:cs typeface="Calibri"/>
              </a:rPr>
              <a:t>()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where a variable as argument might be useful??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14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 animBg="1"/>
      <p:bldP spid="7" grpId="0"/>
      <p:bldP spid="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script4.R</a:t>
            </a:r>
          </a:p>
        </p:txBody>
      </p:sp>
    </p:spTree>
    <p:extLst>
      <p:ext uri="{BB962C8B-B14F-4D97-AF65-F5344CB8AC3E}">
        <p14:creationId xmlns:p14="http://schemas.microsoft.com/office/powerpoint/2010/main" val="24366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262063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2006612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File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Absolute paths</a:t>
            </a:r>
          </a:p>
          <a:p>
            <a:pPr algn="r"/>
            <a:r>
              <a:rPr lang="en-US" sz="2000" dirty="0"/>
              <a:t>Relative paths</a:t>
            </a:r>
          </a:p>
          <a:p>
            <a:pPr algn="r"/>
            <a:r>
              <a:rPr lang="en-US" sz="2000" dirty="0"/>
              <a:t>Working directory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202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1786467"/>
            <a:ext cx="10227733" cy="41599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How do we tell R where our files are without using point and click interfaces?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Every file has an </a:t>
            </a:r>
            <a:r>
              <a:rPr lang="en-US" sz="2800" b="1" i="1" dirty="0">
                <a:solidFill>
                  <a:srgbClr val="00B0F0"/>
                </a:solidFill>
              </a:rPr>
              <a:t>absolute path</a:t>
            </a:r>
            <a:r>
              <a:rPr lang="en-US" sz="2800" dirty="0">
                <a:solidFill>
                  <a:schemeClr val="tx1"/>
                </a:solidFill>
              </a:rPr>
              <a:t>, which 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starts with the </a:t>
            </a:r>
            <a:r>
              <a:rPr lang="en-US" sz="2800" b="1" i="1" dirty="0">
                <a:solidFill>
                  <a:srgbClr val="00B0F0"/>
                </a:solidFill>
                <a:ea typeface="+mn-lt"/>
                <a:cs typeface="+mn-lt"/>
              </a:rPr>
              <a:t>root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An absolute path makes no assumptions about your current location. It starts from the start of your hard drive and describes every step to get to a file. The root is that start—it's the starting point to organize all files on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295489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EXAMPLE OF AN ABSOLUTE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2578100"/>
            <a:ext cx="10227733" cy="33683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Earth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North America  United States  Illinois  Evanston  Tech Drive  2233 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188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130909567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CAB3EAC-0D75-8D4E-8891-717AA1DC2E6D}">
  <we:reference id="8ba0e366-a439-4baa-944c-1a9790a138b7" version="1.0.0.3" store="EXCatalog" storeType="EXCatalog"/>
  <we:alternateReferences>
    <we:reference id="WA200002290" version="1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1995</TotalTime>
  <Words>5301</Words>
  <Application>Microsoft Macintosh PowerPoint</Application>
  <PresentationFormat>Widescreen</PresentationFormat>
  <Paragraphs>1010</Paragraphs>
  <Slides>147</Slides>
  <Notes>83</Notes>
  <HiddenSlides>4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66" baseType="lpstr">
      <vt:lpstr>Aptos</vt:lpstr>
      <vt:lpstr>Arial</vt:lpstr>
      <vt:lpstr>Book Antiqua</vt:lpstr>
      <vt:lpstr>Bookman Old Style</vt:lpstr>
      <vt:lpstr>Calibri</vt:lpstr>
      <vt:lpstr>Calibri Light</vt:lpstr>
      <vt:lpstr>Courier New</vt:lpstr>
      <vt:lpstr>Courier New,monospace</vt:lpstr>
      <vt:lpstr>Franklin Gothic Book</vt:lpstr>
      <vt:lpstr>Franklin Gothic Medium</vt:lpstr>
      <vt:lpstr>Gill Sans MT</vt:lpstr>
      <vt:lpstr>Monaco</vt:lpstr>
      <vt:lpstr>Papyrus</vt:lpstr>
      <vt:lpstr>Raleway</vt:lpstr>
      <vt:lpstr>Roboto Mono</vt:lpstr>
      <vt:lpstr>Source Sans Pro</vt:lpstr>
      <vt:lpstr>Wingdings</vt:lpstr>
      <vt:lpstr>Wingdings 2</vt:lpstr>
      <vt:lpstr>Dividend</vt:lpstr>
      <vt:lpstr>PowerPoint Presentation</vt:lpstr>
      <vt:lpstr>PowerPoint Presentation</vt:lpstr>
      <vt:lpstr>PowerPoint Presentation</vt:lpstr>
      <vt:lpstr>What are we doing today?</vt:lpstr>
      <vt:lpstr>PowerPoint Presentation</vt:lpstr>
      <vt:lpstr>Think before coding!</vt:lpstr>
      <vt:lpstr>Help!</vt:lpstr>
      <vt:lpstr>PowerPoint Presentation</vt:lpstr>
      <vt:lpstr>PowerPoint Presentation</vt:lpstr>
      <vt:lpstr>PowerPoint Presentation</vt:lpstr>
      <vt:lpstr>terminology</vt:lpstr>
      <vt:lpstr>GUI</vt:lpstr>
      <vt:lpstr>Problem:   How do we tell others what we did?  How do we keep track of what we did for ourselves?</vt:lpstr>
      <vt:lpstr>Programming Languages</vt:lpstr>
      <vt:lpstr>Console</vt:lpstr>
      <vt:lpstr>Console/Terminal/Shell/Command Line Interface</vt:lpstr>
      <vt:lpstr>PowerPoint Presentation</vt:lpstr>
      <vt:lpstr>But that’s sometimes annoying and inconvenient…  and how do we record what we did?</vt:lpstr>
      <vt:lpstr>PowerPoint Presentation</vt:lpstr>
      <vt:lpstr>R vs RStuDio</vt:lpstr>
      <vt:lpstr>R vs RStuDio</vt:lpstr>
      <vt:lpstr>Rstudio pane layout</vt:lpstr>
      <vt:lpstr>PowerPoint Presentation</vt:lpstr>
      <vt:lpstr>PowerPoint Presentation</vt:lpstr>
      <vt:lpstr>Everything that is an R command still has to run through the R console in RStudio</vt:lpstr>
      <vt:lpstr>YAY!</vt:lpstr>
      <vt:lpstr>YAY!</vt:lpstr>
      <vt:lpstr>PowerPoint Presentation</vt:lpstr>
      <vt:lpstr>PowerPoint Presentation</vt:lpstr>
      <vt:lpstr>Data types &amp; Boolean operators</vt:lpstr>
      <vt:lpstr>PowerPoint Presentation</vt:lpstr>
      <vt:lpstr>PowerPoint Presentation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PowerPoint Presentation</vt:lpstr>
      <vt:lpstr>Vectors</vt:lpstr>
      <vt:lpstr>Storing Multiple Values Together</vt:lpstr>
      <vt:lpstr>PowerPoint Presentation</vt:lpstr>
      <vt:lpstr>Indexing Values in a Vector</vt:lpstr>
      <vt:lpstr>Selecting elements from a vector</vt:lpstr>
      <vt:lpstr>changing a variable</vt:lpstr>
      <vt:lpstr>Changing a variable</vt:lpstr>
      <vt:lpstr>Back to RStudio… </vt:lpstr>
      <vt:lpstr>PowerPoint Presentation</vt:lpstr>
      <vt:lpstr>functions</vt:lpstr>
      <vt:lpstr>PowerPoint Presentation</vt:lpstr>
      <vt:lpstr>Why should you use functions?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 </vt:lpstr>
      <vt:lpstr>PowerPoint Presentation</vt:lpstr>
      <vt:lpstr>File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Absolute Paths</vt:lpstr>
      <vt:lpstr>PowerPoint Presentation</vt:lpstr>
      <vt:lpstr>PowerPoint Presentation</vt:lpstr>
      <vt:lpstr>PowerPoint Presentation</vt:lpstr>
      <vt:lpstr>Working Directory</vt:lpstr>
      <vt:lpstr>PowerPoint Presentation</vt:lpstr>
      <vt:lpstr>PowerPoint Presentation</vt:lpstr>
      <vt:lpstr>PowerPoint Presentation</vt:lpstr>
      <vt:lpstr>PowerPoint Presentation</vt:lpstr>
      <vt:lpstr>.. means go up a level</vt:lpstr>
      <vt:lpstr>PowerPoint Presentation</vt:lpstr>
      <vt:lpstr>PowerPoint Presentation</vt:lpstr>
      <vt:lpstr>How to find paths in your computer?</vt:lpstr>
      <vt:lpstr>But what is the Working Directory for R?</vt:lpstr>
      <vt:lpstr>Why not just use absolute paths?</vt:lpstr>
      <vt:lpstr>Store Project Files Together</vt:lpstr>
      <vt:lpstr>Back to RStudio… </vt:lpstr>
      <vt:lpstr>Working with files</vt:lpstr>
      <vt:lpstr>Some types of files that you can use within rstudio</vt:lpstr>
      <vt:lpstr>R Markdown/QuaRTo</vt:lpstr>
      <vt:lpstr>PowerPoint Presentation</vt:lpstr>
      <vt:lpstr>Data frames</vt:lpstr>
      <vt:lpstr>Rectangles of Data</vt:lpstr>
      <vt:lpstr>Rows: Observations</vt:lpstr>
      <vt:lpstr>Columns: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 </vt:lpstr>
      <vt:lpstr>PowerPoint Presentation</vt:lpstr>
      <vt:lpstr>workflow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Ritika Giri</dc:creator>
  <cp:lastModifiedBy>Ritika Giri</cp:lastModifiedBy>
  <cp:revision>115</cp:revision>
  <dcterms:created xsi:type="dcterms:W3CDTF">2024-06-05T15:31:59Z</dcterms:created>
  <dcterms:modified xsi:type="dcterms:W3CDTF">2024-09-16T12:15:55Z</dcterms:modified>
</cp:coreProperties>
</file>